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5" roundtripDataSignature="AMtx7mgDYXJySAf7AP6vU6nZZzbRysXq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customschemas.google.com/relationships/presentationmetadata" Target="metadata"/><Relationship Id="rId14" Type="http://schemas.openxmlformats.org/officeDocument/2006/relationships/slide" Target="slides/slide10.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11" name="Shape 11"/>
        <p:cNvGrpSpPr/>
        <p:nvPr/>
      </p:nvGrpSpPr>
      <p:grpSpPr>
        <a:xfrm>
          <a:off x="0" y="0"/>
          <a:ext cx="0" cy="0"/>
          <a:chOff x="0" y="0"/>
          <a:chExt cx="0" cy="0"/>
        </a:xfrm>
      </p:grpSpPr>
      <p:sp>
        <p:nvSpPr>
          <p:cNvPr id="12" name="Google Shape;12;p1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8" name="Shape 68"/>
        <p:cNvGrpSpPr/>
        <p:nvPr/>
      </p:nvGrpSpPr>
      <p:grpSpPr>
        <a:xfrm>
          <a:off x="0" y="0"/>
          <a:ext cx="0" cy="0"/>
          <a:chOff x="0" y="0"/>
          <a:chExt cx="0" cy="0"/>
        </a:xfrm>
      </p:grpSpPr>
      <p:sp>
        <p:nvSpPr>
          <p:cNvPr id="69" name="Google Shape;69;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2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23" name="Shape 23"/>
        <p:cNvGrpSpPr/>
        <p:nvPr/>
      </p:nvGrpSpPr>
      <p:grpSpPr>
        <a:xfrm>
          <a:off x="0" y="0"/>
          <a:ext cx="0" cy="0"/>
          <a:chOff x="0" y="0"/>
          <a:chExt cx="0" cy="0"/>
        </a:xfrm>
      </p:grpSpPr>
      <p:sp>
        <p:nvSpPr>
          <p:cNvPr id="24" name="Google Shape;24;p1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29" name="Shape 29"/>
        <p:cNvGrpSpPr/>
        <p:nvPr/>
      </p:nvGrpSpPr>
      <p:grpSpPr>
        <a:xfrm>
          <a:off x="0" y="0"/>
          <a:ext cx="0" cy="0"/>
          <a:chOff x="0" y="0"/>
          <a:chExt cx="0" cy="0"/>
        </a:xfrm>
      </p:grpSpPr>
      <p:sp>
        <p:nvSpPr>
          <p:cNvPr id="30" name="Google Shape;3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36" name="Shape 36"/>
        <p:cNvGrpSpPr/>
        <p:nvPr/>
      </p:nvGrpSpPr>
      <p:grpSpPr>
        <a:xfrm>
          <a:off x="0" y="0"/>
          <a:ext cx="0" cy="0"/>
          <a:chOff x="0" y="0"/>
          <a:chExt cx="0" cy="0"/>
        </a:xfrm>
      </p:grpSpPr>
      <p:sp>
        <p:nvSpPr>
          <p:cNvPr id="37" name="Google Shape;37;p1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45" name="Shape 45"/>
        <p:cNvGrpSpPr/>
        <p:nvPr/>
      </p:nvGrpSpPr>
      <p:grpSpPr>
        <a:xfrm>
          <a:off x="0" y="0"/>
          <a:ext cx="0" cy="0"/>
          <a:chOff x="0" y="0"/>
          <a:chExt cx="0" cy="0"/>
        </a:xfrm>
      </p:grpSpPr>
      <p:sp>
        <p:nvSpPr>
          <p:cNvPr id="46" name="Google Shape;4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50" name="Shape 50"/>
        <p:cNvGrpSpPr/>
        <p:nvPr/>
      </p:nvGrpSpPr>
      <p:grpSpPr>
        <a:xfrm>
          <a:off x="0" y="0"/>
          <a:ext cx="0" cy="0"/>
          <a:chOff x="0" y="0"/>
          <a:chExt cx="0" cy="0"/>
        </a:xfrm>
      </p:grpSpPr>
      <p:sp>
        <p:nvSpPr>
          <p:cNvPr id="51" name="Google Shape;51;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2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0"/>
          <p:cNvSpPr/>
          <p:nvPr>
            <p:ph idx="2" type="pic"/>
          </p:nvPr>
        </p:nvSpPr>
        <p:spPr>
          <a:xfrm>
            <a:off x="5183188" y="987425"/>
            <a:ext cx="6172200" cy="4873625"/>
          </a:xfrm>
          <a:prstGeom prst="rect">
            <a:avLst/>
          </a:prstGeom>
          <a:noFill/>
          <a:ln>
            <a:noFill/>
          </a:ln>
        </p:spPr>
      </p:sp>
      <p:sp>
        <p:nvSpPr>
          <p:cNvPr id="64" name="Google Shape;64;p2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0" y="0"/>
            <a:ext cx="12268200" cy="8152327"/>
          </a:xfrm>
          <a:prstGeom prst="rect">
            <a:avLst/>
          </a:prstGeom>
          <a:noFill/>
          <a:ln>
            <a:noFill/>
          </a:ln>
        </p:spPr>
      </p:pic>
      <p:sp>
        <p:nvSpPr>
          <p:cNvPr id="85" name="Google Shape;85;p1"/>
          <p:cNvSpPr txBox="1"/>
          <p:nvPr>
            <p:ph type="ctrTitle"/>
          </p:nvPr>
        </p:nvSpPr>
        <p:spPr>
          <a:xfrm>
            <a:off x="1756857" y="638269"/>
            <a:ext cx="8972550" cy="94456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lt1"/>
              </a:buClr>
              <a:buSzPts val="6000"/>
              <a:buFont typeface="Arial"/>
              <a:buNone/>
            </a:pPr>
            <a:r>
              <a:rPr lang="en-US">
                <a:solidFill>
                  <a:schemeClr val="lt1"/>
                </a:solidFill>
                <a:latin typeface="Arial"/>
                <a:ea typeface="Arial"/>
                <a:cs typeface="Arial"/>
                <a:sym typeface="Arial"/>
              </a:rPr>
              <a:t>T</a:t>
            </a:r>
            <a:r>
              <a:rPr lang="en-US" sz="6000">
                <a:solidFill>
                  <a:schemeClr val="lt1"/>
                </a:solidFill>
                <a:latin typeface="Arial"/>
                <a:ea typeface="Arial"/>
                <a:cs typeface="Arial"/>
                <a:sym typeface="Arial"/>
              </a:rPr>
              <a:t>he essential oil </a:t>
            </a:r>
            <a:endParaRPr>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10"/>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9" name="Google Shape;199;p10"/>
          <p:cNvSpPr txBox="1"/>
          <p:nvPr>
            <p:ph type="title"/>
          </p:nvPr>
        </p:nvSpPr>
        <p:spPr>
          <a:xfrm>
            <a:off x="645065" y="1463040"/>
            <a:ext cx="3796306" cy="269094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b="1" lang="en-US" sz="4100"/>
              <a:t>CONCLUSION</a:t>
            </a:r>
            <a:endParaRPr/>
          </a:p>
        </p:txBody>
      </p:sp>
      <p:grpSp>
        <p:nvGrpSpPr>
          <p:cNvPr id="200" name="Google Shape;200;p10"/>
          <p:cNvGrpSpPr/>
          <p:nvPr/>
        </p:nvGrpSpPr>
        <p:grpSpPr>
          <a:xfrm>
            <a:off x="209667" y="4415246"/>
            <a:ext cx="11982332" cy="2087795"/>
            <a:chOff x="143163" y="5763486"/>
            <a:chExt cx="11982332" cy="739555"/>
          </a:xfrm>
        </p:grpSpPr>
        <p:sp>
          <p:nvSpPr>
            <p:cNvPr id="201" name="Google Shape;201;p10"/>
            <p:cNvSpPr/>
            <p:nvPr/>
          </p:nvSpPr>
          <p:spPr>
            <a:xfrm rot="10800000">
              <a:off x="357444" y="5763486"/>
              <a:ext cx="11768051" cy="73955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202" name="Google Shape;202;p10"/>
            <p:cNvCxnSpPr/>
            <p:nvPr/>
          </p:nvCxnSpPr>
          <p:spPr>
            <a:xfrm flipH="1">
              <a:off x="143163" y="5763486"/>
              <a:ext cx="1" cy="739555"/>
            </a:xfrm>
            <a:prstGeom prst="straightConnector1">
              <a:avLst/>
            </a:prstGeom>
            <a:noFill/>
            <a:ln cap="flat" cmpd="sng" w="177800">
              <a:solidFill>
                <a:schemeClr val="accent4"/>
              </a:solidFill>
              <a:prstDash val="solid"/>
              <a:miter lim="800000"/>
              <a:headEnd len="sm" w="sm" type="none"/>
              <a:tailEnd len="sm" w="sm" type="none"/>
            </a:ln>
          </p:spPr>
        </p:cxnSp>
      </p:grpSp>
      <p:sp>
        <p:nvSpPr>
          <p:cNvPr id="203" name="Google Shape;203;p10"/>
          <p:cNvSpPr/>
          <p:nvPr/>
        </p:nvSpPr>
        <p:spPr>
          <a:xfrm>
            <a:off x="5133706" y="587829"/>
            <a:ext cx="6505300" cy="568234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04" name="Google Shape;204;p10"/>
          <p:cNvSpPr txBox="1"/>
          <p:nvPr>
            <p:ph idx="1" type="body"/>
          </p:nvPr>
        </p:nvSpPr>
        <p:spPr>
          <a:xfrm>
            <a:off x="5605272" y="1618488"/>
            <a:ext cx="5757201" cy="30658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This laboratory experience allowed us to observe the different antimicrobial activity of five different types of essential oils: thyme oil, lavender, oregano, sage, rosemary with three different species of bacteria: Escherichia coli, Pseudomonas aeruginosa, Pseudomonas putida. As we can see in the table the essential oil of thyme and oregano, that are part of the same family, have the highest bactericidal effect.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2"/>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2"/>
          <p:cNvSpPr txBox="1"/>
          <p:nvPr>
            <p:ph type="title"/>
          </p:nvPr>
        </p:nvSpPr>
        <p:spPr>
          <a:xfrm>
            <a:off x="645064" y="275202"/>
            <a:ext cx="4282983" cy="145114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US" sz="3600"/>
              <a:t>Essential oils</a:t>
            </a:r>
            <a:endParaRPr sz="3600"/>
          </a:p>
        </p:txBody>
      </p:sp>
      <p:sp>
        <p:nvSpPr>
          <p:cNvPr id="92" name="Google Shape;92;p2"/>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2"/>
          <p:cNvSpPr txBox="1"/>
          <p:nvPr>
            <p:ph idx="1" type="body"/>
          </p:nvPr>
        </p:nvSpPr>
        <p:spPr>
          <a:xfrm>
            <a:off x="645066" y="2031101"/>
            <a:ext cx="4282984" cy="3511943"/>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Essential oils are very complex mixture of secondary metabolites. Every type of essential oil has its own specific chemical composition based on the plant species and on the particular characteristics of the plant from which the oil was extract.</a:t>
            </a:r>
            <a:endParaRPr sz="1800"/>
          </a:p>
        </p:txBody>
      </p:sp>
      <p:sp>
        <p:nvSpPr>
          <p:cNvPr id="94" name="Google Shape;94;p2"/>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5" name="Google Shape;95;p2"/>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97" name="Google Shape;97;p2"/>
          <p:cNvPicPr preferRelativeResize="0"/>
          <p:nvPr/>
        </p:nvPicPr>
        <p:blipFill rotWithShape="1">
          <a:blip r:embed="rId3">
            <a:alphaModFix/>
          </a:blip>
          <a:srcRect b="0" l="0" r="0" t="0"/>
          <a:stretch/>
        </p:blipFill>
        <p:spPr>
          <a:xfrm>
            <a:off x="5987738" y="1438165"/>
            <a:ext cx="5628018" cy="37487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3" name="Google Shape;103;p3"/>
          <p:cNvSpPr txBox="1"/>
          <p:nvPr>
            <p:ph type="title"/>
          </p:nvPr>
        </p:nvSpPr>
        <p:spPr>
          <a:xfrm>
            <a:off x="645064" y="275203"/>
            <a:ext cx="4282983" cy="99173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en-US" sz="3600"/>
              <a:t>Essential oil Extraction</a:t>
            </a:r>
            <a:endParaRPr sz="3600"/>
          </a:p>
        </p:txBody>
      </p:sp>
      <p:sp>
        <p:nvSpPr>
          <p:cNvPr id="104" name="Google Shape;104;p3"/>
          <p:cNvSpPr/>
          <p:nvPr/>
        </p:nvSpPr>
        <p:spPr>
          <a:xfrm flipH="1">
            <a:off x="616533" y="1944913"/>
            <a:ext cx="40233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5" name="Google Shape;105;p3"/>
          <p:cNvSpPr txBox="1"/>
          <p:nvPr>
            <p:ph idx="1" type="body"/>
          </p:nvPr>
        </p:nvSpPr>
        <p:spPr>
          <a:xfrm>
            <a:off x="510963" y="1911023"/>
            <a:ext cx="4896418" cy="3728989"/>
          </a:xfrm>
          <a:prstGeom prst="rect">
            <a:avLst/>
          </a:prstGeom>
          <a:noFill/>
          <a:ln>
            <a:noFill/>
          </a:ln>
        </p:spPr>
        <p:txBody>
          <a:bodyPr anchorCtr="0" anchor="ctr"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800"/>
              <a:buChar char="•"/>
            </a:pPr>
            <a:r>
              <a:rPr lang="en-US" sz="1800"/>
              <a:t>Steam distillation is a particular process used in case of thermolabile substances,  such as natural aromatic compounds, that can be degraded at the boiling temperature. The addition of water or water vapor, inside the distillation column, lowers the boiling point of substances, allowing the separation by distillation. The product consists of a mixture of water and aromatic compounds which can be easily separated.</a:t>
            </a:r>
            <a:endParaRPr sz="1800"/>
          </a:p>
        </p:txBody>
      </p:sp>
      <p:sp>
        <p:nvSpPr>
          <p:cNvPr id="106" name="Google Shape;106;p3"/>
          <p:cNvSpPr/>
          <p:nvPr/>
        </p:nvSpPr>
        <p:spPr>
          <a:xfrm rot="5400000">
            <a:off x="-225843" y="6053360"/>
            <a:ext cx="740664" cy="15412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7" name="Google Shape;107;p3"/>
          <p:cNvSpPr/>
          <p:nvPr/>
        </p:nvSpPr>
        <p:spPr>
          <a:xfrm rot="5400000">
            <a:off x="5904923" y="215201"/>
            <a:ext cx="740664" cy="11833491"/>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08" name="Google Shape;108;p3"/>
          <p:cNvSpPr/>
          <p:nvPr/>
        </p:nvSpPr>
        <p:spPr>
          <a:xfrm>
            <a:off x="5696793" y="354959"/>
            <a:ext cx="6184973" cy="591521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9" name="Google Shape;109;p3"/>
          <p:cNvPicPr preferRelativeResize="0"/>
          <p:nvPr/>
        </p:nvPicPr>
        <p:blipFill rotWithShape="1">
          <a:blip r:embed="rId3">
            <a:alphaModFix/>
          </a:blip>
          <a:srcRect b="0" l="0" r="0" t="0"/>
          <a:stretch/>
        </p:blipFill>
        <p:spPr>
          <a:xfrm>
            <a:off x="6577069" y="1167789"/>
            <a:ext cx="4442049" cy="39771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5" name="Google Shape;115;p4"/>
          <p:cNvSpPr txBox="1"/>
          <p:nvPr>
            <p:ph type="title"/>
          </p:nvPr>
        </p:nvSpPr>
        <p:spPr>
          <a:xfrm>
            <a:off x="645076" y="1463050"/>
            <a:ext cx="4331700" cy="2691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100"/>
              <a:buFont typeface="Calibri"/>
              <a:buNone/>
            </a:pPr>
            <a:r>
              <a:rPr b="1" lang="en-US" sz="4100"/>
              <a:t>AROMATOGRAM</a:t>
            </a:r>
            <a:endParaRPr/>
          </a:p>
        </p:txBody>
      </p:sp>
      <p:grpSp>
        <p:nvGrpSpPr>
          <p:cNvPr id="116" name="Google Shape;116;p4"/>
          <p:cNvGrpSpPr/>
          <p:nvPr/>
        </p:nvGrpSpPr>
        <p:grpSpPr>
          <a:xfrm>
            <a:off x="209667" y="4415246"/>
            <a:ext cx="11982332" cy="2087795"/>
            <a:chOff x="143163" y="5763486"/>
            <a:chExt cx="11982332" cy="739555"/>
          </a:xfrm>
        </p:grpSpPr>
        <p:sp>
          <p:nvSpPr>
            <p:cNvPr id="117" name="Google Shape;117;p4"/>
            <p:cNvSpPr/>
            <p:nvPr/>
          </p:nvSpPr>
          <p:spPr>
            <a:xfrm rot="10800000">
              <a:off x="357444" y="5763486"/>
              <a:ext cx="11768051" cy="739555"/>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118" name="Google Shape;118;p4"/>
            <p:cNvCxnSpPr/>
            <p:nvPr/>
          </p:nvCxnSpPr>
          <p:spPr>
            <a:xfrm flipH="1">
              <a:off x="143163" y="5763486"/>
              <a:ext cx="1" cy="739555"/>
            </a:xfrm>
            <a:prstGeom prst="straightConnector1">
              <a:avLst/>
            </a:prstGeom>
            <a:noFill/>
            <a:ln cap="flat" cmpd="sng" w="177800">
              <a:solidFill>
                <a:schemeClr val="accent4"/>
              </a:solidFill>
              <a:prstDash val="solid"/>
              <a:miter lim="800000"/>
              <a:headEnd len="sm" w="sm" type="none"/>
              <a:tailEnd len="sm" w="sm" type="none"/>
            </a:ln>
          </p:spPr>
        </p:cxnSp>
      </p:grpSp>
      <p:sp>
        <p:nvSpPr>
          <p:cNvPr id="119" name="Google Shape;119;p4"/>
          <p:cNvSpPr/>
          <p:nvPr/>
        </p:nvSpPr>
        <p:spPr>
          <a:xfrm>
            <a:off x="5133706" y="587829"/>
            <a:ext cx="6505300" cy="5682342"/>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0" name="Google Shape;120;p4"/>
          <p:cNvSpPr txBox="1"/>
          <p:nvPr>
            <p:ph idx="1" type="body"/>
          </p:nvPr>
        </p:nvSpPr>
        <p:spPr>
          <a:xfrm>
            <a:off x="5728646" y="2033407"/>
            <a:ext cx="5542387" cy="259788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lang="en-US" sz="2000"/>
              <a:t>The aromatogram is a test used to determine the antibacterial activity of essential oils. Methodically, the aromatogram resembles an antibiogram: a plate diffusion test, the oil is introduced into the center of a bacteria-laden petri dish. A clear zone indicates the bactericidal activity of the oil. The greater the diameter of the zone, the higher the efficacy of the oil.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6" name="Google Shape;126;p5"/>
          <p:cNvSpPr txBox="1"/>
          <p:nvPr>
            <p:ph type="title"/>
          </p:nvPr>
        </p:nvSpPr>
        <p:spPr>
          <a:xfrm>
            <a:off x="589560" y="856180"/>
            <a:ext cx="5279408" cy="11280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Method</a:t>
            </a:r>
            <a:endParaRPr sz="4000"/>
          </a:p>
        </p:txBody>
      </p:sp>
      <p:grpSp>
        <p:nvGrpSpPr>
          <p:cNvPr id="127" name="Google Shape;127;p5"/>
          <p:cNvGrpSpPr/>
          <p:nvPr/>
        </p:nvGrpSpPr>
        <p:grpSpPr>
          <a:xfrm>
            <a:off x="0" y="1083484"/>
            <a:ext cx="355196" cy="673460"/>
            <a:chOff x="0" y="823811"/>
            <a:chExt cx="355196" cy="673460"/>
          </a:xfrm>
        </p:grpSpPr>
        <p:sp>
          <p:nvSpPr>
            <p:cNvPr id="128" name="Google Shape;128;p5"/>
            <p:cNvSpPr/>
            <p:nvPr/>
          </p:nvSpPr>
          <p:spPr>
            <a:xfrm>
              <a:off x="0" y="823811"/>
              <a:ext cx="87363"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5"/>
            <p:cNvSpPr/>
            <p:nvPr/>
          </p:nvSpPr>
          <p:spPr>
            <a:xfrm>
              <a:off x="159341" y="823811"/>
              <a:ext cx="195855" cy="67346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30" name="Google Shape;130;p5"/>
          <p:cNvSpPr/>
          <p:nvPr/>
        </p:nvSpPr>
        <p:spPr>
          <a:xfrm flipH="1">
            <a:off x="665085" y="2123821"/>
            <a:ext cx="4975066"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5"/>
          <p:cNvSpPr txBox="1"/>
          <p:nvPr>
            <p:ph idx="1" type="body"/>
          </p:nvPr>
        </p:nvSpPr>
        <p:spPr>
          <a:xfrm>
            <a:off x="590719" y="2330505"/>
            <a:ext cx="5278066" cy="397958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 Prepare 400 ml of Mueller Hinton agar medium</a:t>
            </a:r>
            <a:endParaRPr/>
          </a:p>
          <a:p>
            <a:pPr indent="0" lvl="0" marL="0" rtl="0" algn="l">
              <a:lnSpc>
                <a:spcPct val="90000"/>
              </a:lnSpc>
              <a:spcBef>
                <a:spcPts val="1000"/>
              </a:spcBef>
              <a:spcAft>
                <a:spcPts val="0"/>
              </a:spcAft>
              <a:buClr>
                <a:schemeClr val="dk1"/>
              </a:buClr>
              <a:buSzPts val="2000"/>
              <a:buNone/>
            </a:pPr>
            <a:r>
              <a:rPr lang="en-US" sz="2000"/>
              <a:t>• Sterilize at 121 ° C for 15 minutes</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p:txBody>
      </p:sp>
      <p:sp>
        <p:nvSpPr>
          <p:cNvPr id="132" name="Google Shape;132;p5"/>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3" name="Google Shape;133;p5"/>
          <p:cNvSpPr/>
          <p:nvPr/>
        </p:nvSpPr>
        <p:spPr>
          <a:xfrm>
            <a:off x="6849687" y="357447"/>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4" name="Google Shape;134;p5"/>
          <p:cNvPicPr preferRelativeResize="0"/>
          <p:nvPr/>
        </p:nvPicPr>
        <p:blipFill rotWithShape="1">
          <a:blip r:embed="rId3">
            <a:alphaModFix/>
          </a:blip>
          <a:srcRect b="0" l="0" r="0" t="0"/>
          <a:stretch/>
        </p:blipFill>
        <p:spPr>
          <a:xfrm>
            <a:off x="7387691" y="581892"/>
            <a:ext cx="3788897" cy="2518756"/>
          </a:xfrm>
          <a:prstGeom prst="rect">
            <a:avLst/>
          </a:prstGeom>
          <a:noFill/>
          <a:ln>
            <a:noFill/>
          </a:ln>
        </p:spPr>
      </p:pic>
      <p:sp>
        <p:nvSpPr>
          <p:cNvPr id="135" name="Google Shape;135;p5"/>
          <p:cNvSpPr/>
          <p:nvPr/>
        </p:nvSpPr>
        <p:spPr>
          <a:xfrm>
            <a:off x="6849687" y="3505479"/>
            <a:ext cx="4845488" cy="2923587"/>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6" name="Google Shape;136;p5"/>
          <p:cNvPicPr preferRelativeResize="0"/>
          <p:nvPr/>
        </p:nvPicPr>
        <p:blipFill rotWithShape="1">
          <a:blip r:embed="rId4">
            <a:alphaModFix/>
          </a:blip>
          <a:srcRect b="0" l="0" r="0" t="0"/>
          <a:stretch/>
        </p:blipFill>
        <p:spPr>
          <a:xfrm>
            <a:off x="7386759" y="3707894"/>
            <a:ext cx="3788897" cy="251875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0" name="Shape 140"/>
        <p:cNvGrpSpPr/>
        <p:nvPr/>
      </p:nvGrpSpPr>
      <p:grpSpPr>
        <a:xfrm>
          <a:off x="0" y="0"/>
          <a:ext cx="0" cy="0"/>
          <a:chOff x="0" y="0"/>
          <a:chExt cx="0" cy="0"/>
        </a:xfrm>
      </p:grpSpPr>
      <p:sp>
        <p:nvSpPr>
          <p:cNvPr id="141" name="Google Shape;141;p6"/>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42" name="Google Shape;142;p6"/>
          <p:cNvGrpSpPr/>
          <p:nvPr/>
        </p:nvGrpSpPr>
        <p:grpSpPr>
          <a:xfrm rot="5400000">
            <a:off x="-2340441" y="2666183"/>
            <a:ext cx="5860051" cy="527712"/>
            <a:chOff x="6081624" y="1998368"/>
            <a:chExt cx="5613457" cy="782175"/>
          </a:xfrm>
        </p:grpSpPr>
        <p:sp>
          <p:nvSpPr>
            <p:cNvPr id="143" name="Google Shape;143;p6"/>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4" name="Google Shape;144;p6"/>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45" name="Google Shape;145;p6"/>
          <p:cNvSpPr/>
          <p:nvPr/>
        </p:nvSpPr>
        <p:spPr>
          <a:xfrm>
            <a:off x="579528" y="517897"/>
            <a:ext cx="11111729" cy="585796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6" name="Google Shape;146;p6"/>
          <p:cNvSpPr txBox="1"/>
          <p:nvPr>
            <p:ph type="title"/>
          </p:nvPr>
        </p:nvSpPr>
        <p:spPr>
          <a:xfrm>
            <a:off x="1057025" y="922644"/>
            <a:ext cx="5040285" cy="11695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Method</a:t>
            </a:r>
            <a:endParaRPr/>
          </a:p>
        </p:txBody>
      </p:sp>
      <p:sp>
        <p:nvSpPr>
          <p:cNvPr id="147" name="Google Shape;147;p6"/>
          <p:cNvSpPr/>
          <p:nvPr/>
        </p:nvSpPr>
        <p:spPr>
          <a:xfrm flipH="1">
            <a:off x="1055714" y="2263365"/>
            <a:ext cx="49377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8" name="Google Shape;148;p6"/>
          <p:cNvSpPr txBox="1"/>
          <p:nvPr>
            <p:ph idx="1" type="body"/>
          </p:nvPr>
        </p:nvSpPr>
        <p:spPr>
          <a:xfrm>
            <a:off x="1055715" y="2719841"/>
            <a:ext cx="5040285" cy="365602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rPr lang="en-US" sz="1700"/>
              <a:t>• Pour the medium into the sterile petri dishes under the laminar flow hood (about 20 ml per plate, about 4 mm)</a:t>
            </a:r>
            <a:endParaRPr/>
          </a:p>
          <a:p>
            <a:pPr indent="0" lvl="0" marL="0" rtl="0" algn="l">
              <a:lnSpc>
                <a:spcPct val="90000"/>
              </a:lnSpc>
              <a:spcBef>
                <a:spcPts val="1000"/>
              </a:spcBef>
              <a:spcAft>
                <a:spcPts val="0"/>
              </a:spcAft>
              <a:buClr>
                <a:schemeClr val="dk1"/>
              </a:buClr>
              <a:buSzPts val="1700"/>
              <a:buNone/>
            </a:pPr>
            <a:r>
              <a:rPr lang="en-US" sz="1700"/>
              <a:t>• Prepare the bacterial suspensions by dissolving one or more colonies in sterile physiological solution, compare the torpidity obtained with the suspension of Mac Farland 0.5 which corresponds to 106 bacteria / ml</a:t>
            </a:r>
            <a:endParaRPr/>
          </a:p>
          <a:p>
            <a:pPr indent="0" lvl="0" marL="0" rtl="0" algn="l">
              <a:lnSpc>
                <a:spcPct val="90000"/>
              </a:lnSpc>
              <a:spcBef>
                <a:spcPts val="1000"/>
              </a:spcBef>
              <a:spcAft>
                <a:spcPts val="0"/>
              </a:spcAft>
              <a:buClr>
                <a:schemeClr val="dk1"/>
              </a:buClr>
              <a:buSzPts val="1700"/>
              <a:buNone/>
            </a:pPr>
            <a:r>
              <a:rPr lang="en-US" sz="1700"/>
              <a:t>• Mark the plates with the sown species and the essential oil used</a:t>
            </a:r>
            <a:endParaRPr/>
          </a:p>
          <a:p>
            <a:pPr indent="0" lvl="0" marL="0" rtl="0" algn="l">
              <a:lnSpc>
                <a:spcPct val="90000"/>
              </a:lnSpc>
              <a:spcBef>
                <a:spcPts val="1000"/>
              </a:spcBef>
              <a:spcAft>
                <a:spcPts val="0"/>
              </a:spcAft>
              <a:buClr>
                <a:schemeClr val="dk1"/>
              </a:buClr>
              <a:buSzPts val="1700"/>
              <a:buNone/>
            </a:pPr>
            <a:r>
              <a:rPr lang="en-US" sz="1700"/>
              <a:t>• Inoculate the plates with the bacterial suspensions using a swab in order to obtain a homogeneous and confluent growth</a:t>
            </a:r>
            <a:endParaRPr/>
          </a:p>
          <a:p>
            <a:pPr indent="0" lvl="0" marL="0" rtl="0" algn="l">
              <a:lnSpc>
                <a:spcPct val="90000"/>
              </a:lnSpc>
              <a:spcBef>
                <a:spcPts val="1000"/>
              </a:spcBef>
              <a:spcAft>
                <a:spcPts val="0"/>
              </a:spcAft>
              <a:buClr>
                <a:schemeClr val="dk1"/>
              </a:buClr>
              <a:buSzPts val="1700"/>
              <a:buNone/>
            </a:pPr>
            <a:r>
              <a:t/>
            </a:r>
            <a:endParaRPr sz="1700"/>
          </a:p>
          <a:p>
            <a:pPr indent="0" lvl="0" marL="0" rtl="0" algn="l">
              <a:lnSpc>
                <a:spcPct val="90000"/>
              </a:lnSpc>
              <a:spcBef>
                <a:spcPts val="1000"/>
              </a:spcBef>
              <a:spcAft>
                <a:spcPts val="0"/>
              </a:spcAft>
              <a:buClr>
                <a:schemeClr val="dk1"/>
              </a:buClr>
              <a:buSzPts val="1700"/>
              <a:buNone/>
            </a:pPr>
            <a:r>
              <a:t/>
            </a:r>
            <a:endParaRPr sz="1700"/>
          </a:p>
        </p:txBody>
      </p:sp>
      <p:pic>
        <p:nvPicPr>
          <p:cNvPr id="149" name="Google Shape;149;p6"/>
          <p:cNvPicPr preferRelativeResize="0"/>
          <p:nvPr/>
        </p:nvPicPr>
        <p:blipFill rotWithShape="1">
          <a:blip r:embed="rId3">
            <a:alphaModFix/>
          </a:blip>
          <a:srcRect b="0" l="0" r="0" t="0"/>
          <a:stretch/>
        </p:blipFill>
        <p:spPr>
          <a:xfrm>
            <a:off x="8526564" y="4323852"/>
            <a:ext cx="3014589" cy="2016251"/>
          </a:xfrm>
          <a:prstGeom prst="rect">
            <a:avLst/>
          </a:prstGeom>
          <a:noFill/>
          <a:ln>
            <a:noFill/>
          </a:ln>
        </p:spPr>
      </p:pic>
      <p:pic>
        <p:nvPicPr>
          <p:cNvPr id="150" name="Google Shape;150;p6"/>
          <p:cNvPicPr preferRelativeResize="0"/>
          <p:nvPr/>
        </p:nvPicPr>
        <p:blipFill rotWithShape="1">
          <a:blip r:embed="rId4">
            <a:alphaModFix/>
          </a:blip>
          <a:srcRect b="0" l="0" r="0" t="0"/>
          <a:stretch/>
        </p:blipFill>
        <p:spPr>
          <a:xfrm>
            <a:off x="6675528" y="2175998"/>
            <a:ext cx="3236982" cy="2148353"/>
          </a:xfrm>
          <a:prstGeom prst="rect">
            <a:avLst/>
          </a:prstGeom>
          <a:noFill/>
          <a:ln>
            <a:noFill/>
          </a:ln>
        </p:spPr>
      </p:pic>
      <p:pic>
        <p:nvPicPr>
          <p:cNvPr id="151" name="Google Shape;151;p6"/>
          <p:cNvPicPr preferRelativeResize="0"/>
          <p:nvPr/>
        </p:nvPicPr>
        <p:blipFill rotWithShape="1">
          <a:blip r:embed="rId5">
            <a:alphaModFix/>
          </a:blip>
          <a:srcRect b="0" l="0" r="0" t="0"/>
          <a:stretch/>
        </p:blipFill>
        <p:spPr>
          <a:xfrm>
            <a:off x="8526563" y="186127"/>
            <a:ext cx="3014589" cy="20004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7"/>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7" name="Google Shape;157;p7"/>
          <p:cNvGrpSpPr/>
          <p:nvPr/>
        </p:nvGrpSpPr>
        <p:grpSpPr>
          <a:xfrm rot="5400000">
            <a:off x="-2340441" y="2666183"/>
            <a:ext cx="5860051" cy="527712"/>
            <a:chOff x="6081624" y="1998368"/>
            <a:chExt cx="5613457" cy="782175"/>
          </a:xfrm>
        </p:grpSpPr>
        <p:sp>
          <p:nvSpPr>
            <p:cNvPr id="158" name="Google Shape;158;p7"/>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9" name="Google Shape;159;p7"/>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60" name="Google Shape;160;p7"/>
          <p:cNvSpPr/>
          <p:nvPr/>
        </p:nvSpPr>
        <p:spPr>
          <a:xfrm>
            <a:off x="579528" y="517897"/>
            <a:ext cx="11111729" cy="585796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1" name="Google Shape;161;p7"/>
          <p:cNvSpPr txBox="1"/>
          <p:nvPr>
            <p:ph type="title"/>
          </p:nvPr>
        </p:nvSpPr>
        <p:spPr>
          <a:xfrm>
            <a:off x="1057025" y="922644"/>
            <a:ext cx="5040285" cy="11695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Method</a:t>
            </a:r>
            <a:endParaRPr/>
          </a:p>
        </p:txBody>
      </p:sp>
      <p:sp>
        <p:nvSpPr>
          <p:cNvPr id="162" name="Google Shape;162;p7"/>
          <p:cNvSpPr/>
          <p:nvPr/>
        </p:nvSpPr>
        <p:spPr>
          <a:xfrm flipH="1">
            <a:off x="1055714" y="2263365"/>
            <a:ext cx="49377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p7"/>
          <p:cNvSpPr txBox="1"/>
          <p:nvPr>
            <p:ph idx="1" type="body"/>
          </p:nvPr>
        </p:nvSpPr>
        <p:spPr>
          <a:xfrm>
            <a:off x="1055715" y="2263365"/>
            <a:ext cx="5040285" cy="387723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 impregnate sterile paper disks with a specific concentration of each essential oil and place them onto agar plates</a:t>
            </a:r>
            <a:endParaRPr/>
          </a:p>
          <a:p>
            <a:pPr indent="0" lvl="0" marL="0" rtl="0" algn="l">
              <a:lnSpc>
                <a:spcPct val="90000"/>
              </a:lnSpc>
              <a:spcBef>
                <a:spcPts val="1000"/>
              </a:spcBef>
              <a:spcAft>
                <a:spcPts val="0"/>
              </a:spcAft>
              <a:buClr>
                <a:schemeClr val="dk1"/>
              </a:buClr>
              <a:buSzPts val="2000"/>
              <a:buNone/>
            </a:pPr>
            <a:r>
              <a:rPr lang="en-US" sz="2000"/>
              <a:t>• Incubate the plates in the thermostat for 24 hours at 37 ° C</a:t>
            </a:r>
            <a:endParaRPr/>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p:txBody>
      </p:sp>
      <p:pic>
        <p:nvPicPr>
          <p:cNvPr id="164" name="Google Shape;164;p7"/>
          <p:cNvPicPr preferRelativeResize="0"/>
          <p:nvPr/>
        </p:nvPicPr>
        <p:blipFill rotWithShape="1">
          <a:blip r:embed="rId3">
            <a:alphaModFix/>
          </a:blip>
          <a:srcRect b="0" l="0" r="0" t="0"/>
          <a:stretch/>
        </p:blipFill>
        <p:spPr>
          <a:xfrm>
            <a:off x="10304619" y="988893"/>
            <a:ext cx="1120475" cy="1647101"/>
          </a:xfrm>
          <a:prstGeom prst="rect">
            <a:avLst/>
          </a:prstGeom>
          <a:noFill/>
          <a:ln>
            <a:noFill/>
          </a:ln>
        </p:spPr>
      </p:pic>
      <p:pic>
        <p:nvPicPr>
          <p:cNvPr id="165" name="Google Shape;165;p7"/>
          <p:cNvPicPr preferRelativeResize="0"/>
          <p:nvPr/>
        </p:nvPicPr>
        <p:blipFill rotWithShape="1">
          <a:blip r:embed="rId4">
            <a:alphaModFix/>
          </a:blip>
          <a:srcRect b="0" l="0" r="0" t="0"/>
          <a:stretch/>
        </p:blipFill>
        <p:spPr>
          <a:xfrm>
            <a:off x="6793912" y="1377220"/>
            <a:ext cx="1481328" cy="987552"/>
          </a:xfrm>
          <a:prstGeom prst="rect">
            <a:avLst/>
          </a:prstGeom>
          <a:noFill/>
          <a:ln>
            <a:noFill/>
          </a:ln>
        </p:spPr>
      </p:pic>
      <p:pic>
        <p:nvPicPr>
          <p:cNvPr id="166" name="Google Shape;166;p7"/>
          <p:cNvPicPr preferRelativeResize="0"/>
          <p:nvPr/>
        </p:nvPicPr>
        <p:blipFill rotWithShape="1">
          <a:blip r:embed="rId5">
            <a:alphaModFix/>
          </a:blip>
          <a:srcRect b="0" l="0" r="0" t="0"/>
          <a:stretch/>
        </p:blipFill>
        <p:spPr>
          <a:xfrm>
            <a:off x="6857319" y="3117496"/>
            <a:ext cx="4251292" cy="2834195"/>
          </a:xfrm>
          <a:prstGeom prst="rect">
            <a:avLst/>
          </a:prstGeom>
          <a:noFill/>
          <a:ln>
            <a:noFill/>
          </a:ln>
        </p:spPr>
      </p:pic>
      <p:pic>
        <p:nvPicPr>
          <p:cNvPr id="167" name="Google Shape;167;p7"/>
          <p:cNvPicPr preferRelativeResize="0"/>
          <p:nvPr/>
        </p:nvPicPr>
        <p:blipFill rotWithShape="1">
          <a:blip r:embed="rId6">
            <a:alphaModFix/>
          </a:blip>
          <a:srcRect b="0" l="0" r="0" t="0"/>
          <a:stretch/>
        </p:blipFill>
        <p:spPr>
          <a:xfrm>
            <a:off x="8475697" y="1333603"/>
            <a:ext cx="1628464" cy="10747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sp>
        <p:nvSpPr>
          <p:cNvPr id="172" name="Google Shape;172;p8"/>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73" name="Google Shape;173;p8"/>
          <p:cNvGrpSpPr/>
          <p:nvPr/>
        </p:nvGrpSpPr>
        <p:grpSpPr>
          <a:xfrm rot="5400000">
            <a:off x="-2340441" y="2666183"/>
            <a:ext cx="5860051" cy="527712"/>
            <a:chOff x="6081624" y="1998368"/>
            <a:chExt cx="5613457" cy="782175"/>
          </a:xfrm>
        </p:grpSpPr>
        <p:sp>
          <p:nvSpPr>
            <p:cNvPr id="174" name="Google Shape;174;p8"/>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5" name="Google Shape;175;p8"/>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76" name="Google Shape;176;p8"/>
          <p:cNvSpPr/>
          <p:nvPr/>
        </p:nvSpPr>
        <p:spPr>
          <a:xfrm>
            <a:off x="579528" y="517897"/>
            <a:ext cx="11111729" cy="585796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7" name="Google Shape;177;p8"/>
          <p:cNvSpPr txBox="1"/>
          <p:nvPr>
            <p:ph type="title"/>
          </p:nvPr>
        </p:nvSpPr>
        <p:spPr>
          <a:xfrm>
            <a:off x="1057025" y="922644"/>
            <a:ext cx="5040285" cy="11695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Method</a:t>
            </a:r>
            <a:endParaRPr/>
          </a:p>
        </p:txBody>
      </p:sp>
      <p:sp>
        <p:nvSpPr>
          <p:cNvPr id="178" name="Google Shape;178;p8"/>
          <p:cNvSpPr/>
          <p:nvPr/>
        </p:nvSpPr>
        <p:spPr>
          <a:xfrm flipH="1">
            <a:off x="1055714" y="2263365"/>
            <a:ext cx="49377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79" name="Google Shape;179;p8"/>
          <p:cNvSpPr txBox="1"/>
          <p:nvPr>
            <p:ph idx="1" type="body"/>
          </p:nvPr>
        </p:nvSpPr>
        <p:spPr>
          <a:xfrm>
            <a:off x="1055715" y="2263365"/>
            <a:ext cx="5040285" cy="30866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•Measure the inhibitory zones obtained and report the results in a table.</a:t>
            </a:r>
            <a:endParaRPr/>
          </a:p>
          <a:p>
            <a:pPr indent="0" lvl="0" marL="0" rtl="0" algn="l">
              <a:lnSpc>
                <a:spcPct val="90000"/>
              </a:lnSpc>
              <a:spcBef>
                <a:spcPts val="1000"/>
              </a:spcBef>
              <a:spcAft>
                <a:spcPts val="0"/>
              </a:spcAft>
              <a:buClr>
                <a:schemeClr val="dk1"/>
              </a:buClr>
              <a:buSzPts val="2000"/>
              <a:buNone/>
            </a:pPr>
            <a:r>
              <a:t/>
            </a:r>
            <a:endParaRPr sz="2000"/>
          </a:p>
        </p:txBody>
      </p:sp>
      <p:pic>
        <p:nvPicPr>
          <p:cNvPr id="180" name="Google Shape;180;p8"/>
          <p:cNvPicPr preferRelativeResize="0"/>
          <p:nvPr/>
        </p:nvPicPr>
        <p:blipFill rotWithShape="1">
          <a:blip r:embed="rId3">
            <a:alphaModFix/>
          </a:blip>
          <a:srcRect b="0" l="0" r="0" t="0"/>
          <a:stretch/>
        </p:blipFill>
        <p:spPr>
          <a:xfrm>
            <a:off x="7429248" y="1391551"/>
            <a:ext cx="3175168" cy="317516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9"/>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nvGrpSpPr>
          <p:cNvPr id="186" name="Google Shape;186;p9"/>
          <p:cNvGrpSpPr/>
          <p:nvPr/>
        </p:nvGrpSpPr>
        <p:grpSpPr>
          <a:xfrm rot="5400000">
            <a:off x="-2340441" y="2666183"/>
            <a:ext cx="5860051" cy="527712"/>
            <a:chOff x="6081624" y="1998368"/>
            <a:chExt cx="5613457" cy="782175"/>
          </a:xfrm>
        </p:grpSpPr>
        <p:sp>
          <p:nvSpPr>
            <p:cNvPr id="187" name="Google Shape;187;p9"/>
            <p:cNvSpPr/>
            <p:nvPr/>
          </p:nvSpPr>
          <p:spPr>
            <a:xfrm rot="5400000">
              <a:off x="11228040" y="2313027"/>
              <a:ext cx="781700" cy="15238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8" name="Google Shape;188;p9"/>
            <p:cNvSpPr/>
            <p:nvPr/>
          </p:nvSpPr>
          <p:spPr>
            <a:xfrm rot="10800000">
              <a:off x="6081624" y="1998844"/>
              <a:ext cx="5372968" cy="7816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grpSp>
      <p:sp>
        <p:nvSpPr>
          <p:cNvPr id="189" name="Google Shape;189;p9"/>
          <p:cNvSpPr/>
          <p:nvPr/>
        </p:nvSpPr>
        <p:spPr>
          <a:xfrm>
            <a:off x="579528" y="517897"/>
            <a:ext cx="11111729" cy="585796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0" name="Google Shape;190;p9"/>
          <p:cNvSpPr txBox="1"/>
          <p:nvPr>
            <p:ph type="title"/>
          </p:nvPr>
        </p:nvSpPr>
        <p:spPr>
          <a:xfrm>
            <a:off x="1057025" y="922644"/>
            <a:ext cx="5040285" cy="116958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US" sz="4000"/>
              <a:t>Table</a:t>
            </a:r>
            <a:endParaRPr sz="4000"/>
          </a:p>
        </p:txBody>
      </p:sp>
      <p:sp>
        <p:nvSpPr>
          <p:cNvPr id="191" name="Google Shape;191;p9"/>
          <p:cNvSpPr/>
          <p:nvPr/>
        </p:nvSpPr>
        <p:spPr>
          <a:xfrm flipH="1">
            <a:off x="1055714" y="2263365"/>
            <a:ext cx="4937760" cy="2743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92" name="Google Shape;192;p9"/>
          <p:cNvSpPr txBox="1"/>
          <p:nvPr>
            <p:ph idx="1" type="body"/>
          </p:nvPr>
        </p:nvSpPr>
        <p:spPr>
          <a:xfrm>
            <a:off x="1055715" y="2263365"/>
            <a:ext cx="5040285" cy="30866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000"/>
              <a:buNone/>
            </a:pPr>
            <a:r>
              <a:rPr lang="en-US" sz="2000"/>
              <a:t>•Report the results in a table.</a:t>
            </a:r>
            <a:endParaRPr/>
          </a:p>
          <a:p>
            <a:pPr indent="0" lvl="0" marL="0" rtl="0" algn="l">
              <a:lnSpc>
                <a:spcPct val="90000"/>
              </a:lnSpc>
              <a:spcBef>
                <a:spcPts val="1000"/>
              </a:spcBef>
              <a:spcAft>
                <a:spcPts val="0"/>
              </a:spcAft>
              <a:buClr>
                <a:schemeClr val="dk1"/>
              </a:buClr>
              <a:buSzPts val="2000"/>
              <a:buNone/>
            </a:pPr>
            <a:r>
              <a:t/>
            </a:r>
            <a:endParaRPr sz="2000"/>
          </a:p>
        </p:txBody>
      </p:sp>
      <p:pic>
        <p:nvPicPr>
          <p:cNvPr id="193" name="Google Shape;193;p9"/>
          <p:cNvPicPr preferRelativeResize="0"/>
          <p:nvPr/>
        </p:nvPicPr>
        <p:blipFill rotWithShape="1">
          <a:blip r:embed="rId3">
            <a:alphaModFix/>
          </a:blip>
          <a:srcRect b="0" l="0" r="0" t="0"/>
          <a:stretch/>
        </p:blipFill>
        <p:spPr>
          <a:xfrm>
            <a:off x="5352844" y="1781863"/>
            <a:ext cx="5782131" cy="29760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2022-01-13T11:41:37Z</dcterms:created>
  <dc:creator>Rosaria Landi</dc:creator>
</cp:coreProperties>
</file>