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embeddedFontLst>
    <p:embeddedFont>
      <p:font typeface="Cormorant Garamond"/>
      <p:regular r:id="rId13"/>
      <p:bold r:id="rId14"/>
      <p:italic r:id="rId15"/>
      <p:boldItalic r:id="rId16"/>
    </p:embeddedFont>
    <p:embeddedFont>
      <p:font typeface="Lora"/>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1" roundtripDataSignature="AMtx7mjM6DByEjAyhscsaZuWL5p1335p1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Lora-boldItalic.fntdata"/><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font" Target="fonts/CormorantGaramond-regular.fnt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CormorantGaramond-italic.fntdata"/><Relationship Id="rId14" Type="http://schemas.openxmlformats.org/officeDocument/2006/relationships/font" Target="fonts/CormorantGaramond-bold.fntdata"/><Relationship Id="rId17" Type="http://schemas.openxmlformats.org/officeDocument/2006/relationships/font" Target="fonts/Lora-regular.fntdata"/><Relationship Id="rId16" Type="http://schemas.openxmlformats.org/officeDocument/2006/relationships/font" Target="fonts/CormorantGaramond-boldItalic.fntdata"/><Relationship Id="rId5" Type="http://schemas.openxmlformats.org/officeDocument/2006/relationships/slide" Target="slides/slide1.xml"/><Relationship Id="rId19" Type="http://schemas.openxmlformats.org/officeDocument/2006/relationships/font" Target="fonts/Lora-italic.fntdata"/><Relationship Id="rId6" Type="http://schemas.openxmlformats.org/officeDocument/2006/relationships/slide" Target="slides/slide2.xml"/><Relationship Id="rId18" Type="http://schemas.openxmlformats.org/officeDocument/2006/relationships/font" Target="fonts/Lora-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1" Type="http://schemas.openxmlformats.org/officeDocument/2006/relationships/hyperlink" Target="https://www.sciencedirect.com/topics/engineering/free-fatty-acid" TargetMode="External"/><Relationship Id="rId10" Type="http://schemas.openxmlformats.org/officeDocument/2006/relationships/hyperlink" Target="https://www.sciencedirect.com/topics/engineering/triglycerides" TargetMode="External"/><Relationship Id="rId13" Type="http://schemas.openxmlformats.org/officeDocument/2006/relationships/hyperlink" Target="https://www.sciencedirect.com/topics/engineering/cell-disruption" TargetMode="External"/><Relationship Id="rId12" Type="http://schemas.openxmlformats.org/officeDocument/2006/relationships/hyperlink" Target="https://www.sciencedirect.com/topics/engineering/chemical-degradation" TargetMode="External"/><Relationship Id="rId1" Type="http://schemas.openxmlformats.org/officeDocument/2006/relationships/notesMaster" Target="../notesMasters/notesMaster1.xml"/><Relationship Id="rId2" Type="http://schemas.openxmlformats.org/officeDocument/2006/relationships/hyperlink" Target="https://en.wikipedia.org/wiki/Lipid" TargetMode="External"/><Relationship Id="rId3" Type="http://schemas.openxmlformats.org/officeDocument/2006/relationships/hyperlink" Target="https://en.wikipedia.org/wiki/Soap" TargetMode="External"/><Relationship Id="rId4" Type="http://schemas.openxmlformats.org/officeDocument/2006/relationships/hyperlink" Target="https://en.wikipedia.org/wiki/Sodium_hydroxide" TargetMode="External"/><Relationship Id="rId9" Type="http://schemas.openxmlformats.org/officeDocument/2006/relationships/hyperlink" Target="https://www.sciencedirect.com/topics/engineering/glycerols" TargetMode="External"/><Relationship Id="rId15" Type="http://schemas.openxmlformats.org/officeDocument/2006/relationships/hyperlink" Target="https://www.sciencedirect.com/book/9780323313032/developments-in-surface-contamination-and-cleaning" TargetMode="External"/><Relationship Id="rId14" Type="http://schemas.openxmlformats.org/officeDocument/2006/relationships/hyperlink" Target="https://www.sciencedirect.com/science/article/pii/B9780323313032000054" TargetMode="External"/><Relationship Id="rId5" Type="http://schemas.openxmlformats.org/officeDocument/2006/relationships/hyperlink" Target="https://en.wikipedia.org/wiki/Saponification#cite_note-1" TargetMode="External"/><Relationship Id="rId6" Type="http://schemas.openxmlformats.org/officeDocument/2006/relationships/hyperlink" Target="https://en.wikipedia.org/wiki/Saponification#cite_note-2" TargetMode="External"/><Relationship Id="rId7" Type="http://schemas.openxmlformats.org/officeDocument/2006/relationships/hyperlink" Target="https://en.wikipedia.org/wiki/Oleic_acid" TargetMode="External"/><Relationship Id="rId8" Type="http://schemas.openxmlformats.org/officeDocument/2006/relationships/hyperlink" Target="https://www.sciencedirect.com/topics/engineering/ester-bond"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US">
                <a:solidFill>
                  <a:srgbClr val="202122"/>
                </a:solidFill>
                <a:latin typeface="Arial"/>
                <a:ea typeface="Arial"/>
                <a:cs typeface="Arial"/>
                <a:sym typeface="Arial"/>
              </a:rPr>
              <a:t>Saponification</a:t>
            </a:r>
            <a:r>
              <a:rPr b="0" i="0" lang="en-US">
                <a:solidFill>
                  <a:srgbClr val="202122"/>
                </a:solidFill>
                <a:latin typeface="Arial"/>
                <a:ea typeface="Arial"/>
                <a:cs typeface="Arial"/>
                <a:sym typeface="Arial"/>
              </a:rPr>
              <a:t> is a process that involves the conversion of fat, oil, or </a:t>
            </a:r>
            <a:r>
              <a:rPr b="0" i="0" lang="en-US" u="sng" strike="noStrike">
                <a:solidFill>
                  <a:srgbClr val="0645AD"/>
                </a:solidFill>
                <a:latin typeface="Arial"/>
                <a:ea typeface="Arial"/>
                <a:cs typeface="Arial"/>
                <a:sym typeface="Arial"/>
                <a:hlinkClick r:id="rId2">
                  <a:extLst>
                    <a:ext uri="{A12FA001-AC4F-418D-AE19-62706E023703}">
                      <ahyp:hlinkClr val="tx"/>
                    </a:ext>
                  </a:extLst>
                </a:hlinkClick>
              </a:rPr>
              <a:t>lipid</a:t>
            </a:r>
            <a:r>
              <a:rPr b="0" i="0" lang="en-US">
                <a:solidFill>
                  <a:srgbClr val="202122"/>
                </a:solidFill>
                <a:latin typeface="Arial"/>
                <a:ea typeface="Arial"/>
                <a:cs typeface="Arial"/>
                <a:sym typeface="Arial"/>
              </a:rPr>
              <a:t>, into </a:t>
            </a:r>
            <a:r>
              <a:rPr b="0" i="0" lang="en-US" u="sng" strike="noStrike">
                <a:solidFill>
                  <a:srgbClr val="0645AD"/>
                </a:solidFill>
                <a:latin typeface="Arial"/>
                <a:ea typeface="Arial"/>
                <a:cs typeface="Arial"/>
                <a:sym typeface="Arial"/>
                <a:hlinkClick r:id="rId3">
                  <a:extLst>
                    <a:ext uri="{A12FA001-AC4F-418D-AE19-62706E023703}">
                      <ahyp:hlinkClr val="tx"/>
                    </a:ext>
                  </a:extLst>
                </a:hlinkClick>
              </a:rPr>
              <a:t>soap</a:t>
            </a:r>
            <a:r>
              <a:rPr b="0" i="0" lang="en-US">
                <a:solidFill>
                  <a:srgbClr val="202122"/>
                </a:solidFill>
                <a:latin typeface="Arial"/>
                <a:ea typeface="Arial"/>
                <a:cs typeface="Arial"/>
                <a:sym typeface="Arial"/>
              </a:rPr>
              <a:t> and alcohol by the action of aqueous alkali (e.g. </a:t>
            </a:r>
            <a:r>
              <a:rPr b="0" i="0" lang="en-US" u="sng" strike="noStrike">
                <a:solidFill>
                  <a:srgbClr val="0645AD"/>
                </a:solidFill>
                <a:latin typeface="Arial"/>
                <a:ea typeface="Arial"/>
                <a:cs typeface="Arial"/>
                <a:sym typeface="Arial"/>
                <a:hlinkClick r:id="rId4">
                  <a:extLst>
                    <a:ext uri="{A12FA001-AC4F-418D-AE19-62706E023703}">
                      <ahyp:hlinkClr val="tx"/>
                    </a:ext>
                  </a:extLst>
                </a:hlinkClick>
              </a:rPr>
              <a:t>NaOH</a:t>
            </a:r>
            <a:r>
              <a:rPr b="0" i="0" lang="en-US">
                <a:solidFill>
                  <a:srgbClr val="202122"/>
                </a:solidFill>
                <a:latin typeface="Arial"/>
                <a:ea typeface="Arial"/>
                <a:cs typeface="Arial"/>
                <a:sym typeface="Arial"/>
              </a:rPr>
              <a:t>).</a:t>
            </a:r>
            <a:r>
              <a:rPr b="0" baseline="30000" i="0" lang="en-US" u="sng" strike="noStrike">
                <a:solidFill>
                  <a:srgbClr val="0645AD"/>
                </a:solidFill>
                <a:latin typeface="Arial"/>
                <a:ea typeface="Arial"/>
                <a:cs typeface="Arial"/>
                <a:sym typeface="Arial"/>
                <a:hlinkClick r:id="rId5">
                  <a:extLst>
                    <a:ext uri="{A12FA001-AC4F-418D-AE19-62706E023703}">
                      <ahyp:hlinkClr val="tx"/>
                    </a:ext>
                  </a:extLst>
                </a:hlinkClick>
              </a:rPr>
              <a:t>[1]</a:t>
            </a:r>
            <a:r>
              <a:rPr b="0" baseline="30000" i="0" lang="en-US" u="sng" strike="noStrike">
                <a:solidFill>
                  <a:srgbClr val="0645AD"/>
                </a:solidFill>
                <a:latin typeface="Arial"/>
                <a:ea typeface="Arial"/>
                <a:cs typeface="Arial"/>
                <a:sym typeface="Arial"/>
                <a:hlinkClick r:id="rId6">
                  <a:extLst>
                    <a:ext uri="{A12FA001-AC4F-418D-AE19-62706E023703}">
                      <ahyp:hlinkClr val="tx"/>
                    </a:ext>
                  </a:extLst>
                </a:hlinkClick>
              </a:rPr>
              <a:t>[2]</a:t>
            </a:r>
            <a:r>
              <a:rPr b="0" i="0" lang="en-US">
                <a:solidFill>
                  <a:srgbClr val="202122"/>
                </a:solidFill>
                <a:latin typeface="Arial"/>
                <a:ea typeface="Arial"/>
                <a:cs typeface="Arial"/>
                <a:sym typeface="Arial"/>
              </a:rPr>
              <a:t> Soaps are salts of fatty acids, which in turn are carboxylic acids with long carbon chains. A typical soap is </a:t>
            </a:r>
            <a:r>
              <a:rPr b="0" i="0" lang="en-US" u="sng" strike="noStrike">
                <a:solidFill>
                  <a:srgbClr val="0645AD"/>
                </a:solidFill>
                <a:latin typeface="Arial"/>
                <a:ea typeface="Arial"/>
                <a:cs typeface="Arial"/>
                <a:sym typeface="Arial"/>
                <a:hlinkClick r:id="rId7">
                  <a:extLst>
                    <a:ext uri="{A12FA001-AC4F-418D-AE19-62706E023703}">
                      <ahyp:hlinkClr val="tx"/>
                    </a:ext>
                  </a:extLst>
                </a:hlinkClick>
              </a:rPr>
              <a:t>sodium oleate</a:t>
            </a:r>
            <a:r>
              <a:rPr b="0" i="0" lang="en-US">
                <a:solidFill>
                  <a:srgbClr val="202122"/>
                </a:solidFill>
                <a:latin typeface="Arial"/>
                <a:ea typeface="Arial"/>
                <a:cs typeface="Arial"/>
                <a:sym typeface="Arial"/>
              </a:rPr>
              <a:t>.</a:t>
            </a:r>
            <a:endParaRPr/>
          </a:p>
          <a:p>
            <a:pPr indent="0" lvl="0" marL="0" rtl="0" algn="l">
              <a:spcBef>
                <a:spcPts val="0"/>
              </a:spcBef>
              <a:spcAft>
                <a:spcPts val="0"/>
              </a:spcAft>
              <a:buNone/>
            </a:pPr>
            <a:r>
              <a:t/>
            </a:r>
            <a:endParaRPr b="0" i="0">
              <a:solidFill>
                <a:srgbClr val="2E2E2E"/>
              </a:solidFill>
              <a:latin typeface="Arial"/>
              <a:ea typeface="Arial"/>
              <a:cs typeface="Arial"/>
              <a:sym typeface="Arial"/>
            </a:endParaRPr>
          </a:p>
          <a:p>
            <a:pPr indent="0" lvl="0" marL="0" rtl="0" algn="l">
              <a:spcBef>
                <a:spcPts val="0"/>
              </a:spcBef>
              <a:spcAft>
                <a:spcPts val="0"/>
              </a:spcAft>
              <a:buNone/>
            </a:pPr>
            <a:r>
              <a:rPr b="0" i="0" lang="en-US">
                <a:solidFill>
                  <a:srgbClr val="2E2E2E"/>
                </a:solidFill>
                <a:latin typeface="Arial"/>
                <a:ea typeface="Arial"/>
                <a:cs typeface="Arial"/>
                <a:sym typeface="Arial"/>
              </a:rPr>
              <a:t>Saponification can be defined as a “hydration reaction where free hydroxide breaks the </a:t>
            </a:r>
            <a:r>
              <a:rPr b="0" i="0" lang="en-US" u="sng">
                <a:solidFill>
                  <a:srgbClr val="2E2E2E"/>
                </a:solidFill>
                <a:latin typeface="Arial"/>
                <a:ea typeface="Arial"/>
                <a:cs typeface="Arial"/>
                <a:sym typeface="Arial"/>
                <a:hlinkClick r:id="rId8">
                  <a:extLst>
                    <a:ext uri="{A12FA001-AC4F-418D-AE19-62706E023703}">
                      <ahyp:hlinkClr val="tx"/>
                    </a:ext>
                  </a:extLst>
                </a:hlinkClick>
              </a:rPr>
              <a:t>ester bonds</a:t>
            </a:r>
            <a:r>
              <a:rPr b="0" i="0" lang="en-US">
                <a:solidFill>
                  <a:srgbClr val="2E2E2E"/>
                </a:solidFill>
                <a:latin typeface="Arial"/>
                <a:ea typeface="Arial"/>
                <a:cs typeface="Arial"/>
                <a:sym typeface="Arial"/>
              </a:rPr>
              <a:t> between the fatty acids and </a:t>
            </a:r>
            <a:r>
              <a:rPr b="0" i="0" lang="en-US" u="sng">
                <a:solidFill>
                  <a:srgbClr val="2E2E2E"/>
                </a:solidFill>
                <a:latin typeface="Arial"/>
                <a:ea typeface="Arial"/>
                <a:cs typeface="Arial"/>
                <a:sym typeface="Arial"/>
                <a:hlinkClick r:id="rId9">
                  <a:extLst>
                    <a:ext uri="{A12FA001-AC4F-418D-AE19-62706E023703}">
                      <ahyp:hlinkClr val="tx"/>
                    </a:ext>
                  </a:extLst>
                </a:hlinkClick>
              </a:rPr>
              <a:t>glycerol</a:t>
            </a:r>
            <a:r>
              <a:rPr b="0" i="0" lang="en-US">
                <a:solidFill>
                  <a:srgbClr val="2E2E2E"/>
                </a:solidFill>
                <a:latin typeface="Arial"/>
                <a:ea typeface="Arial"/>
                <a:cs typeface="Arial"/>
                <a:sym typeface="Arial"/>
              </a:rPr>
              <a:t> of a </a:t>
            </a:r>
            <a:r>
              <a:rPr b="0" i="0" lang="en-US" u="sng">
                <a:solidFill>
                  <a:srgbClr val="2E2E2E"/>
                </a:solidFill>
                <a:latin typeface="Arial"/>
                <a:ea typeface="Arial"/>
                <a:cs typeface="Arial"/>
                <a:sym typeface="Arial"/>
                <a:hlinkClick r:id="rId10">
                  <a:extLst>
                    <a:ext uri="{A12FA001-AC4F-418D-AE19-62706E023703}">
                      <ahyp:hlinkClr val="tx"/>
                    </a:ext>
                  </a:extLst>
                </a:hlinkClick>
              </a:rPr>
              <a:t>triglyceride</a:t>
            </a:r>
            <a:r>
              <a:rPr b="0" i="0" lang="en-US">
                <a:solidFill>
                  <a:srgbClr val="2E2E2E"/>
                </a:solidFill>
                <a:latin typeface="Arial"/>
                <a:ea typeface="Arial"/>
                <a:cs typeface="Arial"/>
                <a:sym typeface="Arial"/>
              </a:rPr>
              <a:t>, resulting in </a:t>
            </a:r>
            <a:r>
              <a:rPr b="0" i="0" lang="en-US" u="sng">
                <a:solidFill>
                  <a:srgbClr val="2E2E2E"/>
                </a:solidFill>
                <a:latin typeface="Arial"/>
                <a:ea typeface="Arial"/>
                <a:cs typeface="Arial"/>
                <a:sym typeface="Arial"/>
                <a:hlinkClick r:id="rId11">
                  <a:extLst>
                    <a:ext uri="{A12FA001-AC4F-418D-AE19-62706E023703}">
                      <ahyp:hlinkClr val="tx"/>
                    </a:ext>
                  </a:extLst>
                </a:hlinkClick>
              </a:rPr>
              <a:t>free fatty acids</a:t>
            </a:r>
            <a:r>
              <a:rPr b="0" i="0" lang="en-US">
                <a:solidFill>
                  <a:srgbClr val="2E2E2E"/>
                </a:solidFill>
                <a:latin typeface="Arial"/>
                <a:ea typeface="Arial"/>
                <a:cs typeface="Arial"/>
                <a:sym typeface="Arial"/>
              </a:rPr>
              <a:t> and glycerol,” which are each soluble in aqueous solutions. This process specifically involves the </a:t>
            </a:r>
            <a:r>
              <a:rPr b="0" i="0" lang="en-US" u="sng">
                <a:solidFill>
                  <a:srgbClr val="2E2E2E"/>
                </a:solidFill>
                <a:latin typeface="Arial"/>
                <a:ea typeface="Arial"/>
                <a:cs typeface="Arial"/>
                <a:sym typeface="Arial"/>
                <a:hlinkClick r:id="rId12">
                  <a:extLst>
                    <a:ext uri="{A12FA001-AC4F-418D-AE19-62706E023703}">
                      <ahyp:hlinkClr val="tx"/>
                    </a:ext>
                  </a:extLst>
                </a:hlinkClick>
              </a:rPr>
              <a:t>chemical degradation</a:t>
            </a:r>
            <a:r>
              <a:rPr b="0" i="0" lang="en-US">
                <a:solidFill>
                  <a:srgbClr val="2E2E2E"/>
                </a:solidFill>
                <a:latin typeface="Arial"/>
                <a:ea typeface="Arial"/>
                <a:cs typeface="Arial"/>
                <a:sym typeface="Arial"/>
              </a:rPr>
              <a:t> of lipids, which are not freely soluble in aqueous solutions. Heat-treated lipid residues are more difficult to remove than nonheat-treated residues due to polymerization. Saponification plays a critical role in cleaning lipids which are present in process areas involving cell growth and cell processing, such as bacterial fermentation and </a:t>
            </a:r>
            <a:r>
              <a:rPr b="0" i="0" lang="en-US" u="sng">
                <a:solidFill>
                  <a:srgbClr val="2E2E2E"/>
                </a:solidFill>
                <a:latin typeface="Arial"/>
                <a:ea typeface="Arial"/>
                <a:cs typeface="Arial"/>
                <a:sym typeface="Arial"/>
                <a:hlinkClick r:id="rId13">
                  <a:extLst>
                    <a:ext uri="{A12FA001-AC4F-418D-AE19-62706E023703}">
                      <ahyp:hlinkClr val="tx"/>
                    </a:ext>
                  </a:extLst>
                </a:hlinkClick>
              </a:rPr>
              <a:t>cell disruption</a:t>
            </a:r>
            <a:r>
              <a:rPr b="0" i="0" lang="en-US">
                <a:solidFill>
                  <a:srgbClr val="2E2E2E"/>
                </a:solidFill>
                <a:latin typeface="Arial"/>
                <a:ea typeface="Arial"/>
                <a:cs typeface="Arial"/>
                <a:sym typeface="Arial"/>
              </a:rPr>
              <a:t> process. </a:t>
            </a:r>
            <a:endParaRPr/>
          </a:p>
          <a:p>
            <a:pPr indent="0" lvl="0" marL="0" rtl="0" algn="l">
              <a:spcBef>
                <a:spcPts val="0"/>
              </a:spcBef>
              <a:spcAft>
                <a:spcPts val="0"/>
              </a:spcAft>
              <a:buNone/>
            </a:pPr>
            <a:r>
              <a:rPr b="0" i="0" lang="en-US" sz="500" u="sng" strike="noStrike">
                <a:solidFill>
                  <a:schemeClr val="hlink"/>
                </a:solidFill>
                <a:latin typeface="Arial"/>
                <a:ea typeface="Arial"/>
                <a:cs typeface="Arial"/>
                <a:sym typeface="Arial"/>
                <a:hlinkClick r:id="rId14"/>
              </a:rPr>
              <a:t>Cleaning Validation and Its Regulatory Aspects in the Pharmaceutical Industry</a:t>
            </a:r>
            <a:r>
              <a:rPr b="0" i="0" lang="en-US" sz="500" u="none" strike="noStrike">
                <a:latin typeface="Arial"/>
                <a:ea typeface="Arial"/>
                <a:cs typeface="Arial"/>
                <a:sym typeface="Arial"/>
              </a:rPr>
              <a:t> </a:t>
            </a:r>
            <a:r>
              <a:rPr b="0" i="0" lang="en-US" sz="500">
                <a:latin typeface="Arial"/>
                <a:ea typeface="Arial"/>
                <a:cs typeface="Arial"/>
                <a:sym typeface="Arial"/>
              </a:rPr>
              <a:t>S. Lakshmana Prabu, ... R. Thirumurugan, in </a:t>
            </a:r>
            <a:r>
              <a:rPr b="0" i="0" lang="en-US" sz="500" u="sng" strike="noStrike">
                <a:solidFill>
                  <a:schemeClr val="hlink"/>
                </a:solidFill>
                <a:latin typeface="Arial"/>
                <a:ea typeface="Arial"/>
                <a:cs typeface="Arial"/>
                <a:sym typeface="Arial"/>
                <a:hlinkClick r:id="rId15"/>
              </a:rPr>
              <a:t>Developments in Surface Contamination and Cleaning</a:t>
            </a:r>
            <a:r>
              <a:rPr b="0" i="0" lang="en-US" sz="500">
                <a:latin typeface="Arial"/>
                <a:ea typeface="Arial"/>
                <a:cs typeface="Arial"/>
                <a:sym typeface="Arial"/>
              </a:rPr>
              <a:t>, 2015</a:t>
            </a:r>
            <a:endParaRPr/>
          </a:p>
          <a:p>
            <a:pPr indent="0" lvl="0" marL="0" rtl="0" algn="l">
              <a:spcBef>
                <a:spcPts val="0"/>
              </a:spcBef>
              <a:spcAft>
                <a:spcPts val="0"/>
              </a:spcAft>
              <a:buNone/>
            </a:pPr>
            <a:r>
              <a:t/>
            </a:r>
            <a:endParaRPr/>
          </a:p>
        </p:txBody>
      </p:sp>
      <p:sp>
        <p:nvSpPr>
          <p:cNvPr id="152" name="Google Shape;15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US">
                <a:solidFill>
                  <a:srgbClr val="273239"/>
                </a:solidFill>
                <a:latin typeface="Arial"/>
                <a:ea typeface="Arial"/>
                <a:cs typeface="Arial"/>
                <a:sym typeface="Arial"/>
              </a:rPr>
              <a:t>Cleansing Action of Soap</a:t>
            </a:r>
            <a:endParaRPr/>
          </a:p>
          <a:p>
            <a:pPr indent="0" lvl="0" marL="0" rtl="0" algn="l">
              <a:spcBef>
                <a:spcPts val="0"/>
              </a:spcBef>
              <a:spcAft>
                <a:spcPts val="0"/>
              </a:spcAft>
              <a:buNone/>
            </a:pPr>
            <a:r>
              <a:rPr b="0" i="0" lang="en-US">
                <a:solidFill>
                  <a:srgbClr val="273239"/>
                </a:solidFill>
                <a:latin typeface="Arial"/>
                <a:ea typeface="Arial"/>
                <a:cs typeface="Arial"/>
                <a:sym typeface="Arial"/>
              </a:rPr>
              <a:t>The dirt is generally oily in nature and insoluble in water. The soap cleanses the dirt by the process of micelle formation. Before we study the cleansing action of soap in detail, we need to understand what micelle is. </a:t>
            </a:r>
            <a:endParaRPr/>
          </a:p>
          <a:p>
            <a:pPr indent="0" lvl="0" marL="0" rtl="0" algn="l">
              <a:spcBef>
                <a:spcPts val="0"/>
              </a:spcBef>
              <a:spcAft>
                <a:spcPts val="0"/>
              </a:spcAft>
              <a:buNone/>
            </a:pPr>
            <a:r>
              <a:rPr b="1" i="0" lang="en-US">
                <a:solidFill>
                  <a:srgbClr val="273239"/>
                </a:solidFill>
                <a:latin typeface="Arial"/>
                <a:ea typeface="Arial"/>
                <a:cs typeface="Arial"/>
                <a:sym typeface="Arial"/>
              </a:rPr>
              <a:t>What is micelle?</a:t>
            </a:r>
            <a:endParaRPr b="0" i="0">
              <a:solidFill>
                <a:srgbClr val="273239"/>
              </a:solidFill>
              <a:latin typeface="Arial"/>
              <a:ea typeface="Arial"/>
              <a:cs typeface="Arial"/>
              <a:sym typeface="Arial"/>
            </a:endParaRPr>
          </a:p>
          <a:p>
            <a:pPr indent="0" lvl="0" marL="0" rtl="0" algn="l">
              <a:spcBef>
                <a:spcPts val="0"/>
              </a:spcBef>
              <a:spcAft>
                <a:spcPts val="0"/>
              </a:spcAft>
              <a:buNone/>
            </a:pPr>
            <a:r>
              <a:rPr b="0" i="0" lang="en-US">
                <a:solidFill>
                  <a:srgbClr val="273239"/>
                </a:solidFill>
                <a:latin typeface="Arial"/>
                <a:ea typeface="Arial"/>
                <a:cs typeface="Arial"/>
                <a:sym typeface="Arial"/>
              </a:rPr>
              <a:t>A micelle is formed by the cluster of molecules where the molecules arrange themselves in a spherical shape with the hydrophobic end facing inwards and the hydrophilic end facing outwards. </a:t>
            </a:r>
            <a:endParaRPr/>
          </a:p>
          <a:p>
            <a:pPr indent="0" lvl="0" marL="0" rtl="0" algn="l">
              <a:spcBef>
                <a:spcPts val="0"/>
              </a:spcBef>
              <a:spcAft>
                <a:spcPts val="0"/>
              </a:spcAft>
              <a:buNone/>
            </a:pPr>
            <a:r>
              <a:rPr b="0" i="0" lang="en-US">
                <a:solidFill>
                  <a:srgbClr val="273239"/>
                </a:solidFill>
                <a:latin typeface="Arial"/>
                <a:ea typeface="Arial"/>
                <a:cs typeface="Arial"/>
                <a:sym typeface="Arial"/>
              </a:rPr>
              <a:t>The soap molecules form micelles in water and perform cleansing action as follows:</a:t>
            </a:r>
            <a:endParaRPr/>
          </a:p>
          <a:p>
            <a:pPr indent="-76200" lvl="0" marL="0" rtl="0" algn="l">
              <a:spcBef>
                <a:spcPts val="0"/>
              </a:spcBef>
              <a:spcAft>
                <a:spcPts val="0"/>
              </a:spcAft>
              <a:buClr>
                <a:srgbClr val="273239"/>
              </a:buClr>
              <a:buSzPts val="1200"/>
              <a:buFont typeface="Arial"/>
              <a:buChar char="•"/>
            </a:pPr>
            <a:r>
              <a:rPr b="0" i="0" lang="en-US">
                <a:solidFill>
                  <a:srgbClr val="273239"/>
                </a:solidFill>
                <a:latin typeface="Arial"/>
                <a:ea typeface="Arial"/>
                <a:cs typeface="Arial"/>
                <a:sym typeface="Arial"/>
              </a:rPr>
              <a:t>As we know soap has a hydrophobic and hydrophilic part, so when the soaps are dissolved in water, the hydrophilic end is attracted by water and faces outwards while the hydrophobic tail is repelled by water and faces inwards. The image shows soap molecules with the hydrophobic end facing away from water while the hydrophilic end facing towards water.</a:t>
            </a:r>
            <a:endParaRPr/>
          </a:p>
          <a:p>
            <a:pPr indent="-76200" lvl="0" marL="0" rtl="0" algn="l">
              <a:spcBef>
                <a:spcPts val="0"/>
              </a:spcBef>
              <a:spcAft>
                <a:spcPts val="0"/>
              </a:spcAft>
              <a:buClr>
                <a:srgbClr val="273239"/>
              </a:buClr>
              <a:buSzPts val="1200"/>
              <a:buFont typeface="Arial"/>
              <a:buChar char="•"/>
            </a:pPr>
            <a:r>
              <a:rPr b="0" i="0" lang="en-US">
                <a:solidFill>
                  <a:srgbClr val="273239"/>
                </a:solidFill>
                <a:latin typeface="Arial"/>
                <a:ea typeface="Arial"/>
                <a:cs typeface="Arial"/>
                <a:sym typeface="Arial"/>
              </a:rPr>
              <a:t>The soap molecule in form of micelles can clean the dirt as the dirt is now trapped within the micelle.</a:t>
            </a:r>
            <a:endParaRPr/>
          </a:p>
          <a:p>
            <a:pPr indent="-76200" lvl="0" marL="0" rtl="0" algn="l">
              <a:spcBef>
                <a:spcPts val="0"/>
              </a:spcBef>
              <a:spcAft>
                <a:spcPts val="0"/>
              </a:spcAft>
              <a:buClr>
                <a:srgbClr val="273239"/>
              </a:buClr>
              <a:buSzPts val="1200"/>
              <a:buFont typeface="Arial"/>
              <a:buChar char="•"/>
            </a:pPr>
            <a:r>
              <a:rPr b="0" i="0" lang="en-US">
                <a:solidFill>
                  <a:srgbClr val="273239"/>
                </a:solidFill>
                <a:latin typeface="Arial"/>
                <a:ea typeface="Arial"/>
                <a:cs typeface="Arial"/>
                <a:sym typeface="Arial"/>
              </a:rPr>
              <a:t>The micelles formed to make a colloidal solution with the water.</a:t>
            </a:r>
            <a:endParaRPr/>
          </a:p>
          <a:p>
            <a:pPr indent="-76200" lvl="0" marL="0" rtl="0" algn="l">
              <a:spcBef>
                <a:spcPts val="0"/>
              </a:spcBef>
              <a:spcAft>
                <a:spcPts val="0"/>
              </a:spcAft>
              <a:buClr>
                <a:srgbClr val="273239"/>
              </a:buClr>
              <a:buSzPts val="1200"/>
              <a:buFont typeface="Arial"/>
              <a:buChar char="•"/>
            </a:pPr>
            <a:r>
              <a:rPr b="0" i="0" lang="en-US">
                <a:solidFill>
                  <a:srgbClr val="273239"/>
                </a:solidFill>
                <a:latin typeface="Arial"/>
                <a:ea typeface="Arial"/>
                <a:cs typeface="Arial"/>
                <a:sym typeface="Arial"/>
              </a:rPr>
              <a:t>When the cloth or surface is washed with soap and water, the hydrophilic end gets attracted by water and the dirt molecule that has been trapped inside the micelle gets washed away with the water.</a:t>
            </a:r>
            <a:endParaRPr/>
          </a:p>
          <a:p>
            <a:pPr indent="0" lvl="0" marL="0" rtl="0" algn="l">
              <a:spcBef>
                <a:spcPts val="0"/>
              </a:spcBef>
              <a:spcAft>
                <a:spcPts val="0"/>
              </a:spcAft>
              <a:buClr>
                <a:schemeClr val="dk1"/>
              </a:buClr>
              <a:buSzPts val="1200"/>
              <a:buFont typeface="Arial"/>
              <a:buNone/>
            </a:pPr>
            <a:r>
              <a:t/>
            </a:r>
            <a:endParaRPr b="0" i="0">
              <a:solidFill>
                <a:srgbClr val="273239"/>
              </a:solidFill>
              <a:latin typeface="Arial"/>
              <a:ea typeface="Arial"/>
              <a:cs typeface="Arial"/>
              <a:sym typeface="Arial"/>
            </a:endParaRPr>
          </a:p>
          <a:p>
            <a:pPr indent="0" lvl="0" marL="0" rtl="0" algn="l">
              <a:spcBef>
                <a:spcPts val="0"/>
              </a:spcBef>
              <a:spcAft>
                <a:spcPts val="0"/>
              </a:spcAft>
              <a:buNone/>
            </a:pPr>
            <a:br>
              <a:rPr lang="en-US"/>
            </a:br>
            <a:endParaRPr b="0" i="0">
              <a:solidFill>
                <a:srgbClr val="273239"/>
              </a:solidFill>
              <a:latin typeface="Arial"/>
              <a:ea typeface="Arial"/>
              <a:cs typeface="Arial"/>
              <a:sym typeface="Arial"/>
            </a:endParaRPr>
          </a:p>
          <a:p>
            <a:pPr indent="0" lvl="0" marL="0" rtl="0" algn="l">
              <a:spcBef>
                <a:spcPts val="0"/>
              </a:spcBef>
              <a:spcAft>
                <a:spcPts val="0"/>
              </a:spcAft>
              <a:buNone/>
            </a:pPr>
            <a:r>
              <a:t/>
            </a:r>
            <a:endParaRPr/>
          </a:p>
        </p:txBody>
      </p:sp>
      <p:sp>
        <p:nvSpPr>
          <p:cNvPr id="159" name="Google Shape;15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showMasterSp="0" type="title">
  <p:cSld name="TITLE">
    <p:spTree>
      <p:nvGrpSpPr>
        <p:cNvPr id="26" name="Shape 26"/>
        <p:cNvGrpSpPr/>
        <p:nvPr/>
      </p:nvGrpSpPr>
      <p:grpSpPr>
        <a:xfrm>
          <a:off x="0" y="0"/>
          <a:ext cx="0" cy="0"/>
          <a:chOff x="0" y="0"/>
          <a:chExt cx="0" cy="0"/>
        </a:xfrm>
      </p:grpSpPr>
      <p:grpSp>
        <p:nvGrpSpPr>
          <p:cNvPr id="27" name="Google Shape;27;p10"/>
          <p:cNvGrpSpPr/>
          <p:nvPr/>
        </p:nvGrpSpPr>
        <p:grpSpPr>
          <a:xfrm>
            <a:off x="0" y="-8467"/>
            <a:ext cx="12192000" cy="6866467"/>
            <a:chOff x="0" y="-8467"/>
            <a:chExt cx="12192000" cy="6866467"/>
          </a:xfrm>
        </p:grpSpPr>
        <p:cxnSp>
          <p:nvCxnSpPr>
            <p:cNvPr id="28" name="Google Shape;28;p10"/>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9" name="Google Shape;29;p10"/>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0" name="Google Shape;30;p10"/>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1" name="Google Shape;31;p10"/>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10"/>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0"/>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4" name="Google Shape;34;p10"/>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5" name="Google Shape;35;p10"/>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6" name="Google Shape;36;p10"/>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0"/>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 name="Google Shape;38;p10"/>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0"/>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40" name="Google Shape;40;p1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sottotitolo">
  <p:cSld name="Titolo e sottotitolo">
    <p:spTree>
      <p:nvGrpSpPr>
        <p:cNvPr id="94" name="Shape 94"/>
        <p:cNvGrpSpPr/>
        <p:nvPr/>
      </p:nvGrpSpPr>
      <p:grpSpPr>
        <a:xfrm>
          <a:off x="0" y="0"/>
          <a:ext cx="0" cy="0"/>
          <a:chOff x="0" y="0"/>
          <a:chExt cx="0" cy="0"/>
        </a:xfrm>
      </p:grpSpPr>
      <p:sp>
        <p:nvSpPr>
          <p:cNvPr id="95" name="Google Shape;95;p19"/>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9"/>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97" name="Google Shape;97;p1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zione con didascalia">
  <p:cSld name="Citazione con didascalia">
    <p:spTree>
      <p:nvGrpSpPr>
        <p:cNvPr id="100" name="Shape 100"/>
        <p:cNvGrpSpPr/>
        <p:nvPr/>
      </p:nvGrpSpPr>
      <p:grpSpPr>
        <a:xfrm>
          <a:off x="0" y="0"/>
          <a:ext cx="0" cy="0"/>
          <a:chOff x="0" y="0"/>
          <a:chExt cx="0" cy="0"/>
        </a:xfrm>
      </p:grpSpPr>
      <p:sp>
        <p:nvSpPr>
          <p:cNvPr id="101" name="Google Shape;101;p20"/>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0"/>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Trebuchet MS"/>
              <a:buNone/>
              <a:defRPr sz="1600">
                <a:solidFill>
                  <a:srgbClr val="7F7F7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03" name="Google Shape;103;p20"/>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4" name="Google Shape;104;p2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7" name="Google Shape;107;p20"/>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BFE471"/>
                </a:solidFill>
                <a:latin typeface="Arial"/>
                <a:ea typeface="Arial"/>
                <a:cs typeface="Arial"/>
                <a:sym typeface="Arial"/>
              </a:rPr>
              <a:t>“</a:t>
            </a:r>
            <a:endParaRPr/>
          </a:p>
        </p:txBody>
      </p:sp>
      <p:sp>
        <p:nvSpPr>
          <p:cNvPr id="108" name="Google Shape;108;p20"/>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BFE471"/>
                </a:solidFill>
                <a:latin typeface="Arial"/>
                <a:ea typeface="Arial"/>
                <a:cs typeface="Arial"/>
                <a:sym typeface="Arial"/>
              </a:rPr>
              <a:t>”</a:t>
            </a:r>
            <a:endParaRPr sz="1800">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a nome">
  <p:cSld name="Scheda nome">
    <p:spTree>
      <p:nvGrpSpPr>
        <p:cNvPr id="109" name="Shape 109"/>
        <p:cNvGrpSpPr/>
        <p:nvPr/>
      </p:nvGrpSpPr>
      <p:grpSpPr>
        <a:xfrm>
          <a:off x="0" y="0"/>
          <a:ext cx="0" cy="0"/>
          <a:chOff x="0" y="0"/>
          <a:chExt cx="0" cy="0"/>
        </a:xfrm>
      </p:grpSpPr>
      <p:sp>
        <p:nvSpPr>
          <p:cNvPr id="110" name="Google Shape;110;p21"/>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1"/>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2" name="Google Shape;112;p2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2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a nome citazione">
  <p:cSld name="Scheda nome citazione">
    <p:spTree>
      <p:nvGrpSpPr>
        <p:cNvPr id="115" name="Shape 115"/>
        <p:cNvGrpSpPr/>
        <p:nvPr/>
      </p:nvGrpSpPr>
      <p:grpSpPr>
        <a:xfrm>
          <a:off x="0" y="0"/>
          <a:ext cx="0" cy="0"/>
          <a:chOff x="0" y="0"/>
          <a:chExt cx="0" cy="0"/>
        </a:xfrm>
      </p:grpSpPr>
      <p:sp>
        <p:nvSpPr>
          <p:cNvPr id="116" name="Google Shape;116;p22"/>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2"/>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rgbClr val="3F3F3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8" name="Google Shape;118;p22"/>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9" name="Google Shape;119;p2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2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22"/>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BFE471"/>
                </a:solidFill>
                <a:latin typeface="Arial"/>
                <a:ea typeface="Arial"/>
                <a:cs typeface="Arial"/>
                <a:sym typeface="Arial"/>
              </a:rPr>
              <a:t>“</a:t>
            </a:r>
            <a:endParaRPr/>
          </a:p>
        </p:txBody>
      </p:sp>
      <p:sp>
        <p:nvSpPr>
          <p:cNvPr id="123" name="Google Shape;123;p22"/>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BFE47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o o falso">
  <p:cSld name="Vero o falso">
    <p:spTree>
      <p:nvGrpSpPr>
        <p:cNvPr id="124" name="Shape 124"/>
        <p:cNvGrpSpPr/>
        <p:nvPr/>
      </p:nvGrpSpPr>
      <p:grpSpPr>
        <a:xfrm>
          <a:off x="0" y="0"/>
          <a:ext cx="0" cy="0"/>
          <a:chOff x="0" y="0"/>
          <a:chExt cx="0" cy="0"/>
        </a:xfrm>
      </p:grpSpPr>
      <p:sp>
        <p:nvSpPr>
          <p:cNvPr id="125" name="Google Shape;125;p23"/>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23"/>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7" name="Google Shape;127;p23"/>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28" name="Google Shape;128;p2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131" name="Shape 131"/>
        <p:cNvGrpSpPr/>
        <p:nvPr/>
      </p:nvGrpSpPr>
      <p:grpSpPr>
        <a:xfrm>
          <a:off x="0" y="0"/>
          <a:ext cx="0" cy="0"/>
          <a:chOff x="0" y="0"/>
          <a:chExt cx="0" cy="0"/>
        </a:xfrm>
      </p:grpSpPr>
      <p:sp>
        <p:nvSpPr>
          <p:cNvPr id="132" name="Google Shape;132;p2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24"/>
          <p:cNvSpPr txBox="1"/>
          <p:nvPr>
            <p:ph idx="1" type="body"/>
          </p:nvPr>
        </p:nvSpPr>
        <p:spPr>
          <a:xfrm rot="5400000">
            <a:off x="3035281"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4" name="Google Shape;134;p2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137" name="Shape 137"/>
        <p:cNvGrpSpPr/>
        <p:nvPr/>
      </p:nvGrpSpPr>
      <p:grpSpPr>
        <a:xfrm>
          <a:off x="0" y="0"/>
          <a:ext cx="0" cy="0"/>
          <a:chOff x="0" y="0"/>
          <a:chExt cx="0" cy="0"/>
        </a:xfrm>
      </p:grpSpPr>
      <p:sp>
        <p:nvSpPr>
          <p:cNvPr id="138" name="Google Shape;138;p25"/>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5"/>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40" name="Google Shape;140;p2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43" name="Shape 43"/>
        <p:cNvGrpSpPr/>
        <p:nvPr/>
      </p:nvGrpSpPr>
      <p:grpSpPr>
        <a:xfrm>
          <a:off x="0" y="0"/>
          <a:ext cx="0" cy="0"/>
          <a:chOff x="0" y="0"/>
          <a:chExt cx="0" cy="0"/>
        </a:xfrm>
      </p:grpSpPr>
      <p:sp>
        <p:nvSpPr>
          <p:cNvPr id="44" name="Google Shape;44;p1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1"/>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6" name="Google Shape;46;p1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49" name="Shape 49"/>
        <p:cNvGrpSpPr/>
        <p:nvPr/>
      </p:nvGrpSpPr>
      <p:grpSpPr>
        <a:xfrm>
          <a:off x="0" y="0"/>
          <a:ext cx="0" cy="0"/>
          <a:chOff x="0" y="0"/>
          <a:chExt cx="0" cy="0"/>
        </a:xfrm>
      </p:grpSpPr>
      <p:sp>
        <p:nvSpPr>
          <p:cNvPr id="50" name="Google Shape;50;p12"/>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000"/>
              <a:buFont typeface="Trebuchet MS"/>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2"/>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52" name="Google Shape;52;p1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55" name="Shape 55"/>
        <p:cNvGrpSpPr/>
        <p:nvPr/>
      </p:nvGrpSpPr>
      <p:grpSpPr>
        <a:xfrm>
          <a:off x="0" y="0"/>
          <a:ext cx="0" cy="0"/>
          <a:chOff x="0" y="0"/>
          <a:chExt cx="0" cy="0"/>
        </a:xfrm>
      </p:grpSpPr>
      <p:sp>
        <p:nvSpPr>
          <p:cNvPr id="56" name="Google Shape;56;p1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3"/>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8" name="Google Shape;58;p13"/>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9" name="Google Shape;59;p1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62" name="Shape 62"/>
        <p:cNvGrpSpPr/>
        <p:nvPr/>
      </p:nvGrpSpPr>
      <p:grpSpPr>
        <a:xfrm>
          <a:off x="0" y="0"/>
          <a:ext cx="0" cy="0"/>
          <a:chOff x="0" y="0"/>
          <a:chExt cx="0" cy="0"/>
        </a:xfrm>
      </p:grpSpPr>
      <p:sp>
        <p:nvSpPr>
          <p:cNvPr id="63" name="Google Shape;63;p1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4"/>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5" name="Google Shape;65;p14"/>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6" name="Google Shape;66;p14"/>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7" name="Google Shape;67;p14"/>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8" name="Google Shape;68;p1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71" name="Shape 71"/>
        <p:cNvGrpSpPr/>
        <p:nvPr/>
      </p:nvGrpSpPr>
      <p:grpSpPr>
        <a:xfrm>
          <a:off x="0" y="0"/>
          <a:ext cx="0" cy="0"/>
          <a:chOff x="0" y="0"/>
          <a:chExt cx="0" cy="0"/>
        </a:xfrm>
      </p:grpSpPr>
      <p:sp>
        <p:nvSpPr>
          <p:cNvPr id="72" name="Google Shape;72;p1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76" name="Shape 76"/>
        <p:cNvGrpSpPr/>
        <p:nvPr/>
      </p:nvGrpSpPr>
      <p:grpSpPr>
        <a:xfrm>
          <a:off x="0" y="0"/>
          <a:ext cx="0" cy="0"/>
          <a:chOff x="0" y="0"/>
          <a:chExt cx="0" cy="0"/>
        </a:xfrm>
      </p:grpSpPr>
      <p:sp>
        <p:nvSpPr>
          <p:cNvPr id="77" name="Google Shape;77;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80" name="Shape 80"/>
        <p:cNvGrpSpPr/>
        <p:nvPr/>
      </p:nvGrpSpPr>
      <p:grpSpPr>
        <a:xfrm>
          <a:off x="0" y="0"/>
          <a:ext cx="0" cy="0"/>
          <a:chOff x="0" y="0"/>
          <a:chExt cx="0" cy="0"/>
        </a:xfrm>
      </p:grpSpPr>
      <p:sp>
        <p:nvSpPr>
          <p:cNvPr id="81" name="Google Shape;81;p17"/>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7"/>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83" name="Google Shape;83;p17"/>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84" name="Google Shape;84;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87" name="Shape 87"/>
        <p:cNvGrpSpPr/>
        <p:nvPr/>
      </p:nvGrpSpPr>
      <p:grpSpPr>
        <a:xfrm>
          <a:off x="0" y="0"/>
          <a:ext cx="0" cy="0"/>
          <a:chOff x="0" y="0"/>
          <a:chExt cx="0" cy="0"/>
        </a:xfrm>
      </p:grpSpPr>
      <p:sp>
        <p:nvSpPr>
          <p:cNvPr id="88" name="Google Shape;88;p18"/>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Trebuchet MS"/>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8"/>
          <p:cNvSpPr/>
          <p:nvPr>
            <p:ph idx="2" type="pic"/>
          </p:nvPr>
        </p:nvSpPr>
        <p:spPr>
          <a:xfrm>
            <a:off x="677334" y="609600"/>
            <a:ext cx="8596668" cy="3845718"/>
          </a:xfrm>
          <a:prstGeom prst="rect">
            <a:avLst/>
          </a:prstGeom>
          <a:noFill/>
          <a:ln>
            <a:noFill/>
          </a:ln>
        </p:spPr>
      </p:sp>
      <p:sp>
        <p:nvSpPr>
          <p:cNvPr id="90" name="Google Shape;90;p18"/>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1" name="Google Shape;91;p1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9"/>
          <p:cNvGrpSpPr/>
          <p:nvPr/>
        </p:nvGrpSpPr>
        <p:grpSpPr>
          <a:xfrm>
            <a:off x="0" y="-8467"/>
            <a:ext cx="12192000" cy="6866467"/>
            <a:chOff x="0" y="-8467"/>
            <a:chExt cx="12192000" cy="6866467"/>
          </a:xfrm>
        </p:grpSpPr>
        <p:cxnSp>
          <p:nvCxnSpPr>
            <p:cNvPr id="11" name="Google Shape;11;p9"/>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12" name="Google Shape;12;p9"/>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13" name="Google Shape;13;p9"/>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4" name="Google Shape;14;p9"/>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9"/>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9"/>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7" name="Google Shape;17;p9"/>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8" name="Google Shape;18;p9"/>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9" name="Google Shape;19;p9"/>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9"/>
            <p:cNvSpPr/>
            <p:nvPr/>
          </p:nvSpPr>
          <p:spPr>
            <a:xfrm>
              <a:off x="0" y="4013200"/>
              <a:ext cx="448733" cy="2844800"/>
            </a:xfrm>
            <a:prstGeom prst="triangle">
              <a:avLst>
                <a:gd fmla="val 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2" name="Google Shape;22;p9"/>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23" name="Google Shape;23;p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4" name="Google Shape;24;p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5" name="Google Shape;25;p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fromnaturewithlove.com/soap/product.asp?product_id=OILSWALMCPUS614" TargetMode="External"/><Relationship Id="rId4" Type="http://schemas.openxmlformats.org/officeDocument/2006/relationships/hyperlink" Target="http://www.fromnaturewithlove.com/soap/product.asp?product_id=OILCOCON&amp;track=nbw021115?rel=nofollow" TargetMode="External"/><Relationship Id="rId5" Type="http://schemas.openxmlformats.org/officeDocument/2006/relationships/hyperlink" Target="http://www.fromnaturewithlove.com/soap/product.asp?product_id=OILCOCON&amp;track=nbw021115?rel=nofollow" TargetMode="External"/><Relationship Id="rId6" Type="http://schemas.openxmlformats.org/officeDocument/2006/relationships/hyperlink" Target="http://www.fromnaturewithlove.com/soap/product.asp?product_id=OILCOCON&amp;track=nbw021115?rel=nofollow" TargetMode="External"/><Relationship Id="rId7" Type="http://schemas.openxmlformats.org/officeDocument/2006/relationships/hyperlink" Target="http://www.fromnaturewithlove.com/soap/product.asp?product_id=OILOLIVECPRFES64&amp;track=nbw02115?rel=nofollow"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6" name="Shape 146"/>
        <p:cNvGrpSpPr/>
        <p:nvPr/>
      </p:nvGrpSpPr>
      <p:grpSpPr>
        <a:xfrm>
          <a:off x="0" y="0"/>
          <a:ext cx="0" cy="0"/>
          <a:chOff x="0" y="0"/>
          <a:chExt cx="0" cy="0"/>
        </a:xfrm>
      </p:grpSpPr>
      <p:sp>
        <p:nvSpPr>
          <p:cNvPr id="147" name="Google Shape;147;p1"/>
          <p:cNvSpPr txBox="1"/>
          <p:nvPr>
            <p:ph type="ctrTitle"/>
          </p:nvPr>
        </p:nvSpPr>
        <p:spPr>
          <a:xfrm>
            <a:off x="1386524" y="2346250"/>
            <a:ext cx="3734014" cy="1859989"/>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1"/>
              </a:buClr>
              <a:buSzPts val="5400"/>
              <a:buFont typeface="Trebuchet MS"/>
              <a:buNone/>
            </a:pPr>
            <a:r>
              <a:rPr lang="en-US" sz="5400"/>
              <a:t>SOAP RECIPE</a:t>
            </a:r>
            <a:endParaRPr/>
          </a:p>
        </p:txBody>
      </p:sp>
      <p:pic>
        <p:nvPicPr>
          <p:cNvPr descr="Immagine che contiene cibo, formaggio, burro&#10;&#10;Descrizione generata automaticamente" id="148" name="Google Shape;148;p1"/>
          <p:cNvPicPr preferRelativeResize="0"/>
          <p:nvPr/>
        </p:nvPicPr>
        <p:blipFill rotWithShape="1">
          <a:blip r:embed="rId3">
            <a:alphaModFix/>
          </a:blip>
          <a:srcRect b="-1" l="8646" r="24903" t="0"/>
          <a:stretch/>
        </p:blipFill>
        <p:spPr>
          <a:xfrm>
            <a:off x="5311702" y="10"/>
            <a:ext cx="6878775" cy="6857990"/>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
          <p:cNvSpPr txBox="1"/>
          <p:nvPr>
            <p:ph type="title"/>
          </p:nvPr>
        </p:nvSpPr>
        <p:spPr>
          <a:xfrm>
            <a:off x="677333" y="178021"/>
            <a:ext cx="8596668" cy="354419"/>
          </a:xfrm>
          <a:prstGeom prst="rect">
            <a:avLst/>
          </a:prstGeom>
          <a:noFill/>
          <a:ln>
            <a:noFill/>
          </a:ln>
        </p:spPr>
        <p:txBody>
          <a:bodyPr anchorCtr="0" anchor="t" bIns="45700" lIns="91425" spcFirstLastPara="1" rIns="91425" wrap="square" tIns="45700">
            <a:normAutofit fontScale="90000"/>
          </a:bodyPr>
          <a:lstStyle/>
          <a:p>
            <a:pPr indent="0" lvl="0" marL="0" rtl="0" algn="ctr">
              <a:spcBef>
                <a:spcPts val="0"/>
              </a:spcBef>
              <a:spcAft>
                <a:spcPts val="0"/>
              </a:spcAft>
              <a:buClr>
                <a:srgbClr val="2E2E2E"/>
              </a:buClr>
              <a:buSzPct val="100000"/>
              <a:buFont typeface="Arial"/>
              <a:buNone/>
            </a:pPr>
            <a:r>
              <a:rPr b="0" i="0" lang="en-US">
                <a:solidFill>
                  <a:srgbClr val="2E2E2E"/>
                </a:solidFill>
                <a:latin typeface="Arial"/>
                <a:ea typeface="Arial"/>
                <a:cs typeface="Arial"/>
                <a:sym typeface="Arial"/>
              </a:rPr>
              <a:t>Saponification</a:t>
            </a:r>
            <a:br>
              <a:rPr b="0" i="0" lang="en-US">
                <a:solidFill>
                  <a:srgbClr val="2E2E2E"/>
                </a:solidFill>
                <a:latin typeface="Arial"/>
                <a:ea typeface="Arial"/>
                <a:cs typeface="Arial"/>
                <a:sym typeface="Arial"/>
              </a:rPr>
            </a:br>
            <a:endParaRPr/>
          </a:p>
        </p:txBody>
      </p:sp>
      <p:pic>
        <p:nvPicPr>
          <p:cNvPr id="155" name="Google Shape;155;p2"/>
          <p:cNvPicPr preferRelativeResize="0"/>
          <p:nvPr/>
        </p:nvPicPr>
        <p:blipFill>
          <a:blip r:embed="rId3">
            <a:alphaModFix/>
          </a:blip>
          <a:stretch>
            <a:fillRect/>
          </a:stretch>
        </p:blipFill>
        <p:spPr>
          <a:xfrm>
            <a:off x="2738575" y="720015"/>
            <a:ext cx="5981279" cy="60207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273239"/>
              </a:buClr>
              <a:buSzPts val="3600"/>
              <a:buFont typeface="Arial"/>
              <a:buNone/>
            </a:pPr>
            <a:r>
              <a:rPr b="1" i="0" lang="en-US">
                <a:solidFill>
                  <a:srgbClr val="273239"/>
                </a:solidFill>
                <a:latin typeface="Arial"/>
                <a:ea typeface="Arial"/>
                <a:cs typeface="Arial"/>
                <a:sym typeface="Arial"/>
              </a:rPr>
              <a:t>Cleansing Action of Soap</a:t>
            </a:r>
            <a:br>
              <a:rPr b="1" i="0" lang="en-US">
                <a:solidFill>
                  <a:srgbClr val="273239"/>
                </a:solidFill>
                <a:latin typeface="Arial"/>
                <a:ea typeface="Arial"/>
                <a:cs typeface="Arial"/>
                <a:sym typeface="Arial"/>
              </a:rPr>
            </a:br>
            <a:endParaRPr/>
          </a:p>
        </p:txBody>
      </p:sp>
      <p:pic>
        <p:nvPicPr>
          <p:cNvPr id="162" name="Google Shape;162;p3"/>
          <p:cNvPicPr preferRelativeResize="0"/>
          <p:nvPr>
            <p:ph idx="1" type="body"/>
          </p:nvPr>
        </p:nvPicPr>
        <p:blipFill rotWithShape="1">
          <a:blip r:embed="rId3">
            <a:alphaModFix/>
          </a:blip>
          <a:srcRect b="0" l="0" r="0" t="0"/>
          <a:stretch/>
        </p:blipFill>
        <p:spPr>
          <a:xfrm>
            <a:off x="1832418" y="1864260"/>
            <a:ext cx="6286500" cy="2914650"/>
          </a:xfrm>
          <a:prstGeom prst="rect">
            <a:avLst/>
          </a:prstGeom>
          <a:noFill/>
          <a:ln>
            <a:noFill/>
          </a:ln>
        </p:spPr>
      </p:pic>
      <p:sp>
        <p:nvSpPr>
          <p:cNvPr id="163" name="Google Shape;163;p3"/>
          <p:cNvSpPr txBox="1"/>
          <p:nvPr/>
        </p:nvSpPr>
        <p:spPr>
          <a:xfrm>
            <a:off x="3841898" y="4685415"/>
            <a:ext cx="25021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800" u="none" cap="none" strike="noStrike">
                <a:solidFill>
                  <a:srgbClr val="273239"/>
                </a:solidFill>
                <a:latin typeface="Arial"/>
                <a:ea typeface="Arial"/>
                <a:cs typeface="Arial"/>
                <a:sym typeface="Arial"/>
              </a:rPr>
              <a:t>Micelle Formation</a:t>
            </a:r>
            <a:endParaRPr sz="1800">
              <a:solidFill>
                <a:schemeClr val="dk1"/>
              </a:solidFill>
              <a:latin typeface="Trebuchet MS"/>
              <a:ea typeface="Trebuchet MS"/>
              <a:cs typeface="Trebuchet MS"/>
              <a:sym typeface="Trebuchet MS"/>
            </a:endParaRPr>
          </a:p>
        </p:txBody>
      </p:sp>
      <p:sp>
        <p:nvSpPr>
          <p:cNvPr id="164" name="Google Shape;164;p3"/>
          <p:cNvSpPr txBox="1"/>
          <p:nvPr/>
        </p:nvSpPr>
        <p:spPr>
          <a:xfrm>
            <a:off x="6195239" y="6248400"/>
            <a:ext cx="354064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800">
                <a:solidFill>
                  <a:srgbClr val="273239"/>
                </a:solidFill>
                <a:latin typeface="Arial"/>
                <a:ea typeface="Arial"/>
                <a:cs typeface="Arial"/>
                <a:sym typeface="Arial"/>
              </a:rPr>
              <a:t>www.geeksforgeeks.org/cleansing-action-of-soaps-and-detergents</a:t>
            </a:r>
            <a:endParaRPr sz="800">
              <a:solidFill>
                <a:schemeClr val="dk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sp>
        <p:nvSpPr>
          <p:cNvPr id="169" name="Google Shape;169;p4"/>
          <p:cNvSpPr txBox="1"/>
          <p:nvPr>
            <p:ph type="title"/>
          </p:nvPr>
        </p:nvSpPr>
        <p:spPr>
          <a:xfrm>
            <a:off x="686834" y="1153572"/>
            <a:ext cx="3200400" cy="44611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FFFFFF"/>
              </a:buClr>
              <a:buSzPts val="3600"/>
              <a:buFont typeface="Cormorant Garamond"/>
              <a:buNone/>
            </a:pPr>
            <a:r>
              <a:rPr b="0" i="0" lang="en-US">
                <a:solidFill>
                  <a:srgbClr val="FFFFFF"/>
                </a:solidFill>
                <a:latin typeface="Cormorant Garamond"/>
                <a:ea typeface="Cormorant Garamond"/>
                <a:cs typeface="Cormorant Garamond"/>
                <a:sym typeface="Cormorant Garamond"/>
              </a:rPr>
              <a:t>Coconut Almond Soap Recipe</a:t>
            </a:r>
            <a:br>
              <a:rPr b="0" i="0" lang="en-US">
                <a:solidFill>
                  <a:srgbClr val="FFFFFF"/>
                </a:solidFill>
                <a:latin typeface="Cormorant Garamond"/>
                <a:ea typeface="Cormorant Garamond"/>
                <a:cs typeface="Cormorant Garamond"/>
                <a:sym typeface="Cormorant Garamond"/>
              </a:rPr>
            </a:br>
            <a:endParaRPr>
              <a:solidFill>
                <a:srgbClr val="FFFFFF"/>
              </a:solidFill>
            </a:endParaRPr>
          </a:p>
        </p:txBody>
      </p:sp>
      <p:sp>
        <p:nvSpPr>
          <p:cNvPr id="170" name="Google Shape;170;p4"/>
          <p:cNvSpPr txBox="1"/>
          <p:nvPr>
            <p:ph idx="1" type="body"/>
          </p:nvPr>
        </p:nvSpPr>
        <p:spPr>
          <a:xfrm>
            <a:off x="1030712" y="378693"/>
            <a:ext cx="6906491" cy="5585619"/>
          </a:xfrm>
          <a:prstGeom prst="rect">
            <a:avLst/>
          </a:prstGeom>
          <a:noFill/>
          <a:ln>
            <a:noFill/>
          </a:ln>
        </p:spPr>
        <p:txBody>
          <a:bodyPr anchorCtr="0" anchor="ctr" bIns="45700" lIns="91425" spcFirstLastPara="1" rIns="91425" wrap="square" tIns="45700">
            <a:normAutofit/>
          </a:bodyPr>
          <a:lstStyle/>
          <a:p>
            <a:pPr indent="-342900" lvl="0" marL="342900" rtl="0" algn="l">
              <a:spcBef>
                <a:spcPts val="0"/>
              </a:spcBef>
              <a:spcAft>
                <a:spcPts val="0"/>
              </a:spcAft>
              <a:buSzPts val="1760"/>
              <a:buChar char="►"/>
            </a:pPr>
            <a:r>
              <a:rPr b="1" i="0" lang="en-US" sz="2200">
                <a:latin typeface="Lora"/>
                <a:ea typeface="Lora"/>
                <a:cs typeface="Lora"/>
                <a:sym typeface="Lora"/>
              </a:rPr>
              <a:t>This recipe includes:</a:t>
            </a:r>
            <a:endParaRPr/>
          </a:p>
          <a:p>
            <a:pPr indent="-342900" lvl="0" marL="342900" rtl="0" algn="l">
              <a:spcBef>
                <a:spcPts val="1000"/>
              </a:spcBef>
              <a:spcAft>
                <a:spcPts val="0"/>
              </a:spcAft>
              <a:buSzPts val="1440"/>
              <a:buFont typeface="Lora"/>
              <a:buChar char="-"/>
            </a:pPr>
            <a:r>
              <a:rPr b="0" i="0" lang="en-US">
                <a:latin typeface="Lora"/>
                <a:ea typeface="Lora"/>
                <a:cs typeface="Lora"/>
                <a:sym typeface="Lora"/>
              </a:rPr>
              <a:t>Coconut Oil which provides hardness, and plenty of cleansing power, </a:t>
            </a:r>
            <a:endParaRPr/>
          </a:p>
          <a:p>
            <a:pPr indent="-342900" lvl="0" marL="342900" rtl="0" algn="l">
              <a:spcBef>
                <a:spcPts val="1000"/>
              </a:spcBef>
              <a:spcAft>
                <a:spcPts val="0"/>
              </a:spcAft>
              <a:buSzPts val="1440"/>
              <a:buFont typeface="Lora"/>
              <a:buChar char="-"/>
            </a:pPr>
            <a:r>
              <a:rPr b="0" i="0" lang="en-US">
                <a:latin typeface="Lora"/>
                <a:ea typeface="Lora"/>
                <a:cs typeface="Lora"/>
                <a:sym typeface="Lora"/>
              </a:rPr>
              <a:t>Sweet Almond Oil for its moisturizing benefit, </a:t>
            </a:r>
            <a:endParaRPr/>
          </a:p>
          <a:p>
            <a:pPr indent="-342900" lvl="0" marL="342900" rtl="0" algn="l">
              <a:spcBef>
                <a:spcPts val="1000"/>
              </a:spcBef>
              <a:spcAft>
                <a:spcPts val="0"/>
              </a:spcAft>
              <a:buSzPts val="1440"/>
              <a:buFont typeface="Lora"/>
              <a:buChar char="-"/>
            </a:pPr>
            <a:r>
              <a:rPr b="0" i="0" lang="en-US">
                <a:latin typeface="Lora"/>
                <a:ea typeface="Lora"/>
                <a:cs typeface="Lora"/>
                <a:sym typeface="Lora"/>
              </a:rPr>
              <a:t>and Olive Oil. </a:t>
            </a:r>
            <a:endParaRPr/>
          </a:p>
          <a:p>
            <a:pPr indent="0" lvl="0" marL="0" rtl="0" algn="l">
              <a:spcBef>
                <a:spcPts val="1000"/>
              </a:spcBef>
              <a:spcAft>
                <a:spcPts val="0"/>
              </a:spcAft>
              <a:buSzPts val="1440"/>
              <a:buNone/>
            </a:pPr>
            <a:r>
              <a:t/>
            </a:r>
            <a:endParaRPr b="0" i="0">
              <a:latin typeface="Lora"/>
              <a:ea typeface="Lora"/>
              <a:cs typeface="Lora"/>
              <a:sym typeface="Lora"/>
            </a:endParaRPr>
          </a:p>
          <a:p>
            <a:pPr indent="0" lvl="0" marL="0" rtl="0" algn="l">
              <a:spcBef>
                <a:spcPts val="1000"/>
              </a:spcBef>
              <a:spcAft>
                <a:spcPts val="0"/>
              </a:spcAft>
              <a:buSzPts val="1440"/>
              <a:buNone/>
            </a:pPr>
            <a:r>
              <a:t/>
            </a:r>
            <a:endParaRPr>
              <a:latin typeface="Lora"/>
              <a:ea typeface="Lora"/>
              <a:cs typeface="Lora"/>
              <a:sym typeface="Lora"/>
            </a:endParaRPr>
          </a:p>
          <a:p>
            <a:pPr indent="0" lvl="0" marL="0" rtl="0" algn="l">
              <a:spcBef>
                <a:spcPts val="1000"/>
              </a:spcBef>
              <a:spcAft>
                <a:spcPts val="0"/>
              </a:spcAft>
              <a:buSzPts val="1440"/>
              <a:buNone/>
            </a:pPr>
            <a:r>
              <a:rPr b="0" i="0" lang="en-US">
                <a:latin typeface="Lora"/>
                <a:ea typeface="Lora"/>
                <a:cs typeface="Lora"/>
                <a:sym typeface="Lora"/>
              </a:rPr>
              <a:t>These three Oils produce a bar with a medium hardness, and a mild moisturizing lather. </a:t>
            </a:r>
            <a:endParaRPr/>
          </a:p>
          <a:p>
            <a:pPr indent="0" lvl="0" marL="0" rtl="0" algn="l">
              <a:spcBef>
                <a:spcPts val="1000"/>
              </a:spcBef>
              <a:spcAft>
                <a:spcPts val="0"/>
              </a:spcAft>
              <a:buSzPts val="1440"/>
              <a:buNone/>
            </a:pPr>
            <a:r>
              <a:rPr lang="en-US">
                <a:latin typeface="Lora"/>
                <a:ea typeface="Lora"/>
                <a:cs typeface="Lora"/>
                <a:sym typeface="Lora"/>
              </a:rPr>
              <a:t>I</a:t>
            </a:r>
            <a:r>
              <a:rPr b="0" i="0" lang="en-US">
                <a:latin typeface="Lora"/>
                <a:ea typeface="Lora"/>
                <a:cs typeface="Lora"/>
                <a:sym typeface="Lora"/>
              </a:rPr>
              <a:t>f you like you can add a Fragrance Oil or skin-safe Essential Oil.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 name="Shape 174"/>
        <p:cNvGrpSpPr/>
        <p:nvPr/>
      </p:nvGrpSpPr>
      <p:grpSpPr>
        <a:xfrm>
          <a:off x="0" y="0"/>
          <a:ext cx="0" cy="0"/>
          <a:chOff x="0" y="0"/>
          <a:chExt cx="0" cy="0"/>
        </a:xfrm>
      </p:grpSpPr>
      <p:sp>
        <p:nvSpPr>
          <p:cNvPr id="175" name="Google Shape;175;p5"/>
          <p:cNvSpPr txBox="1"/>
          <p:nvPr>
            <p:ph type="title"/>
          </p:nvPr>
        </p:nvSpPr>
        <p:spPr>
          <a:xfrm>
            <a:off x="838200" y="673770"/>
            <a:ext cx="3220329" cy="202722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FFFFFF"/>
              </a:buClr>
              <a:buSzPts val="3800"/>
              <a:buFont typeface="Lora"/>
              <a:buNone/>
            </a:pPr>
            <a:r>
              <a:rPr b="1" i="0" lang="en-US" sz="3800">
                <a:solidFill>
                  <a:srgbClr val="FFFFFF"/>
                </a:solidFill>
                <a:latin typeface="Lora"/>
                <a:ea typeface="Lora"/>
                <a:cs typeface="Lora"/>
                <a:sym typeface="Lora"/>
              </a:rPr>
              <a:t>Ingredients</a:t>
            </a:r>
            <a:r>
              <a:rPr b="0" i="0" lang="en-US" sz="3800">
                <a:solidFill>
                  <a:srgbClr val="FFFFFF"/>
                </a:solidFill>
                <a:latin typeface="Lora"/>
                <a:ea typeface="Lora"/>
                <a:cs typeface="Lora"/>
                <a:sym typeface="Lora"/>
              </a:rPr>
              <a:t> </a:t>
            </a:r>
            <a:endParaRPr sz="3800">
              <a:solidFill>
                <a:srgbClr val="FFFFFF"/>
              </a:solidFill>
            </a:endParaRPr>
          </a:p>
        </p:txBody>
      </p:sp>
      <p:grpSp>
        <p:nvGrpSpPr>
          <p:cNvPr id="176" name="Google Shape;176;p5"/>
          <p:cNvGrpSpPr/>
          <p:nvPr/>
        </p:nvGrpSpPr>
        <p:grpSpPr>
          <a:xfrm>
            <a:off x="2737960" y="1205880"/>
            <a:ext cx="5007346" cy="4997754"/>
            <a:chOff x="58990" y="50475"/>
            <a:chExt cx="5007346" cy="4997754"/>
          </a:xfrm>
        </p:grpSpPr>
        <p:sp>
          <p:nvSpPr>
            <p:cNvPr id="177" name="Google Shape;177;p5"/>
            <p:cNvSpPr/>
            <p:nvPr/>
          </p:nvSpPr>
          <p:spPr>
            <a:xfrm>
              <a:off x="481444" y="315598"/>
              <a:ext cx="4282763" cy="4282763"/>
            </a:xfrm>
            <a:prstGeom prst="pie">
              <a:avLst>
                <a:gd fmla="val 16200000" name="adj1"/>
                <a:gd fmla="val 20520000" name="adj2"/>
              </a:avLst>
            </a:prstGeom>
            <a:solidFill>
              <a:srgbClr val="52A01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5"/>
            <p:cNvSpPr txBox="1"/>
            <p:nvPr/>
          </p:nvSpPr>
          <p:spPr>
            <a:xfrm>
              <a:off x="2715619" y="1035511"/>
              <a:ext cx="1376602" cy="917735"/>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800"/>
                <a:buFont typeface="Trebuchet MS"/>
                <a:buNone/>
              </a:pPr>
              <a:r>
                <a:rPr b="0" i="0" lang="en-US" sz="1800">
                  <a:solidFill>
                    <a:schemeClr val="lt1"/>
                  </a:solidFill>
                  <a:latin typeface="Trebuchet MS"/>
                  <a:ea typeface="Trebuchet MS"/>
                  <a:cs typeface="Trebuchet MS"/>
                  <a:sym typeface="Trebuchet MS"/>
                </a:rPr>
                <a:t>12,5g </a:t>
              </a:r>
              <a:r>
                <a:rPr b="0" i="0" lang="en-US" sz="1800" u="sng">
                  <a:solidFill>
                    <a:schemeClr val="lt2"/>
                  </a:solidFill>
                  <a:latin typeface="Trebuchet MS"/>
                  <a:ea typeface="Trebuchet MS"/>
                  <a:cs typeface="Trebuchet MS"/>
                  <a:sym typeface="Trebuchet MS"/>
                  <a:hlinkClick r:id="rId3">
                    <a:extLst>
                      <a:ext uri="{A12FA001-AC4F-418D-AE19-62706E023703}">
                        <ahyp:hlinkClr val="tx"/>
                      </a:ext>
                    </a:extLst>
                  </a:hlinkClick>
                </a:rPr>
                <a:t>Sweet Almond Oil</a:t>
              </a:r>
              <a:r>
                <a:rPr b="0" i="0" lang="en-US" sz="1800">
                  <a:solidFill>
                    <a:schemeClr val="lt2"/>
                  </a:solidFill>
                  <a:latin typeface="Trebuchet MS"/>
                  <a:ea typeface="Trebuchet MS"/>
                  <a:cs typeface="Trebuchet MS"/>
                  <a:sym typeface="Trebuchet MS"/>
                </a:rPr>
                <a:t> </a:t>
              </a:r>
              <a:r>
                <a:rPr b="0" i="0" lang="en-US" sz="1800">
                  <a:solidFill>
                    <a:schemeClr val="lt1"/>
                  </a:solidFill>
                  <a:latin typeface="Trebuchet MS"/>
                  <a:ea typeface="Trebuchet MS"/>
                  <a:cs typeface="Trebuchet MS"/>
                  <a:sym typeface="Trebuchet MS"/>
                </a:rPr>
                <a:t>(or jojoba)</a:t>
              </a:r>
              <a:endParaRPr sz="1800">
                <a:solidFill>
                  <a:schemeClr val="lt1"/>
                </a:solidFill>
                <a:latin typeface="Trebuchet MS"/>
                <a:ea typeface="Trebuchet MS"/>
                <a:cs typeface="Trebuchet MS"/>
                <a:sym typeface="Trebuchet MS"/>
              </a:endParaRPr>
            </a:p>
          </p:txBody>
        </p:sp>
        <p:sp>
          <p:nvSpPr>
            <p:cNvPr id="179" name="Google Shape;179;p5"/>
            <p:cNvSpPr/>
            <p:nvPr/>
          </p:nvSpPr>
          <p:spPr>
            <a:xfrm>
              <a:off x="518153" y="429805"/>
              <a:ext cx="4282763" cy="4282763"/>
            </a:xfrm>
            <a:prstGeom prst="pie">
              <a:avLst>
                <a:gd fmla="val 20520000" name="adj1"/>
                <a:gd fmla="val 3240000" name="adj2"/>
              </a:avLst>
            </a:prstGeom>
            <a:solidFill>
              <a:srgbClr val="E4B91D"/>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5"/>
            <p:cNvSpPr txBox="1"/>
            <p:nvPr/>
          </p:nvSpPr>
          <p:spPr>
            <a:xfrm>
              <a:off x="3276457" y="2386620"/>
              <a:ext cx="1274632" cy="1019705"/>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2"/>
                </a:buClr>
                <a:buSzPts val="1800"/>
                <a:buFont typeface="Trebuchet MS"/>
                <a:buNone/>
              </a:pPr>
              <a:r>
                <a:rPr b="0" i="0" lang="en-US" sz="1800" u="sng">
                  <a:solidFill>
                    <a:schemeClr val="lt2"/>
                  </a:solidFill>
                  <a:latin typeface="Trebuchet MS"/>
                  <a:ea typeface="Trebuchet MS"/>
                  <a:cs typeface="Trebuchet MS"/>
                  <a:sym typeface="Trebuchet MS"/>
                  <a:hlinkClick r:id="rId4">
                    <a:extLst>
                      <a:ext uri="{A12FA001-AC4F-418D-AE19-62706E023703}">
                        <ahyp:hlinkClr val="tx"/>
                      </a:ext>
                    </a:extLst>
                  </a:hlinkClick>
                </a:rPr>
                <a:t>87,5g</a:t>
              </a:r>
              <a:r>
                <a:rPr b="0" i="0" lang="en-US" sz="1800" u="sng">
                  <a:solidFill>
                    <a:schemeClr val="lt1"/>
                  </a:solidFill>
                  <a:latin typeface="Trebuchet MS"/>
                  <a:ea typeface="Trebuchet MS"/>
                  <a:cs typeface="Trebuchet MS"/>
                  <a:sym typeface="Trebuchet MS"/>
                  <a:hlinkClick r:id="rId5">
                    <a:extLst>
                      <a:ext uri="{A12FA001-AC4F-418D-AE19-62706E023703}">
                        <ahyp:hlinkClr val="tx"/>
                      </a:ext>
                    </a:extLst>
                  </a:hlinkClick>
                </a:rPr>
                <a:t> </a:t>
              </a:r>
              <a:r>
                <a:rPr b="0" i="0" lang="en-US" sz="1800" u="sng">
                  <a:solidFill>
                    <a:schemeClr val="lt2"/>
                  </a:solidFill>
                  <a:latin typeface="Trebuchet MS"/>
                  <a:ea typeface="Trebuchet MS"/>
                  <a:cs typeface="Trebuchet MS"/>
                  <a:sym typeface="Trebuchet MS"/>
                  <a:hlinkClick r:id="rId6">
                    <a:extLst>
                      <a:ext uri="{A12FA001-AC4F-418D-AE19-62706E023703}">
                        <ahyp:hlinkClr val="tx"/>
                      </a:ext>
                    </a:extLst>
                  </a:hlinkClick>
                </a:rPr>
                <a:t>Coconut Oil </a:t>
              </a:r>
              <a:endParaRPr sz="1800">
                <a:solidFill>
                  <a:schemeClr val="lt2"/>
                </a:solidFill>
                <a:latin typeface="Trebuchet MS"/>
                <a:ea typeface="Trebuchet MS"/>
                <a:cs typeface="Trebuchet MS"/>
                <a:sym typeface="Trebuchet MS"/>
              </a:endParaRPr>
            </a:p>
          </p:txBody>
        </p:sp>
        <p:sp>
          <p:nvSpPr>
            <p:cNvPr id="181" name="Google Shape;181;p5"/>
            <p:cNvSpPr/>
            <p:nvPr/>
          </p:nvSpPr>
          <p:spPr>
            <a:xfrm>
              <a:off x="421281" y="500165"/>
              <a:ext cx="4282763" cy="4282763"/>
            </a:xfrm>
            <a:prstGeom prst="pie">
              <a:avLst>
                <a:gd fmla="val 3240000" name="adj1"/>
                <a:gd fmla="val 7560000" name="adj2"/>
              </a:avLst>
            </a:prstGeom>
            <a:solidFill>
              <a:srgbClr val="E76615"/>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5"/>
            <p:cNvSpPr txBox="1"/>
            <p:nvPr/>
          </p:nvSpPr>
          <p:spPr>
            <a:xfrm>
              <a:off x="1950840" y="3508297"/>
              <a:ext cx="1223646" cy="1121676"/>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2"/>
                </a:buClr>
                <a:buSzPts val="1800"/>
                <a:buFont typeface="Trebuchet MS"/>
                <a:buNone/>
              </a:pPr>
              <a:r>
                <a:rPr b="0" i="0" lang="en-US" sz="1800" u="sng">
                  <a:solidFill>
                    <a:schemeClr val="lt2"/>
                  </a:solidFill>
                  <a:latin typeface="Trebuchet MS"/>
                  <a:ea typeface="Trebuchet MS"/>
                  <a:cs typeface="Trebuchet MS"/>
                  <a:sym typeface="Trebuchet MS"/>
                  <a:hlinkClick r:id="rId7">
                    <a:extLst>
                      <a:ext uri="{A12FA001-AC4F-418D-AE19-62706E023703}">
                        <ahyp:hlinkClr val="tx"/>
                      </a:ext>
                    </a:extLst>
                  </a:hlinkClick>
                </a:rPr>
                <a:t>162,5g Olive Oil</a:t>
              </a:r>
              <a:endParaRPr sz="1800">
                <a:solidFill>
                  <a:schemeClr val="lt2"/>
                </a:solidFill>
                <a:latin typeface="Trebuchet MS"/>
                <a:ea typeface="Trebuchet MS"/>
                <a:cs typeface="Trebuchet MS"/>
                <a:sym typeface="Trebuchet MS"/>
              </a:endParaRPr>
            </a:p>
          </p:txBody>
        </p:sp>
        <p:sp>
          <p:nvSpPr>
            <p:cNvPr id="183" name="Google Shape;183;p5"/>
            <p:cNvSpPr/>
            <p:nvPr/>
          </p:nvSpPr>
          <p:spPr>
            <a:xfrm>
              <a:off x="324409" y="429805"/>
              <a:ext cx="4282763" cy="4282763"/>
            </a:xfrm>
            <a:prstGeom prst="pie">
              <a:avLst>
                <a:gd fmla="val 7560000" name="adj1"/>
                <a:gd fmla="val 11880000" name="adj2"/>
              </a:avLst>
            </a:prstGeom>
            <a:solidFill>
              <a:srgbClr val="C42D17"/>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5"/>
            <p:cNvSpPr txBox="1"/>
            <p:nvPr/>
          </p:nvSpPr>
          <p:spPr>
            <a:xfrm>
              <a:off x="574237" y="2386620"/>
              <a:ext cx="1274632" cy="1019705"/>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800"/>
                <a:buFont typeface="Trebuchet MS"/>
                <a:buNone/>
              </a:pPr>
              <a:r>
                <a:rPr b="0" i="0" lang="en-US" sz="1800">
                  <a:solidFill>
                    <a:schemeClr val="lt1"/>
                  </a:solidFill>
                  <a:latin typeface="Trebuchet MS"/>
                  <a:ea typeface="Trebuchet MS"/>
                  <a:cs typeface="Trebuchet MS"/>
                  <a:sym typeface="Trebuchet MS"/>
                </a:rPr>
                <a:t>37,5g Sodium Hydroxide (NaOH)</a:t>
              </a:r>
              <a:endParaRPr sz="1800">
                <a:solidFill>
                  <a:schemeClr val="lt1"/>
                </a:solidFill>
                <a:latin typeface="Trebuchet MS"/>
                <a:ea typeface="Trebuchet MS"/>
                <a:cs typeface="Trebuchet MS"/>
                <a:sym typeface="Trebuchet MS"/>
              </a:endParaRPr>
            </a:p>
          </p:txBody>
        </p:sp>
        <p:sp>
          <p:nvSpPr>
            <p:cNvPr id="185" name="Google Shape;185;p5"/>
            <p:cNvSpPr/>
            <p:nvPr/>
          </p:nvSpPr>
          <p:spPr>
            <a:xfrm>
              <a:off x="361119" y="315598"/>
              <a:ext cx="4282763" cy="4282763"/>
            </a:xfrm>
            <a:prstGeom prst="pie">
              <a:avLst>
                <a:gd fmla="val 11880000" name="adj1"/>
                <a:gd fmla="val 16200000" name="adj2"/>
              </a:avLst>
            </a:prstGeom>
            <a:solidFill>
              <a:schemeClr val="accent6"/>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5"/>
            <p:cNvSpPr txBox="1"/>
            <p:nvPr/>
          </p:nvSpPr>
          <p:spPr>
            <a:xfrm>
              <a:off x="1033105" y="1035511"/>
              <a:ext cx="1376602" cy="917735"/>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800"/>
                <a:buFont typeface="Trebuchet MS"/>
                <a:buNone/>
              </a:pPr>
              <a:r>
                <a:rPr b="0" i="0" lang="en-US" sz="1800">
                  <a:solidFill>
                    <a:schemeClr val="lt1"/>
                  </a:solidFill>
                  <a:latin typeface="Trebuchet MS"/>
                  <a:ea typeface="Trebuchet MS"/>
                  <a:cs typeface="Trebuchet MS"/>
                  <a:sym typeface="Trebuchet MS"/>
                </a:rPr>
                <a:t>57,5g water</a:t>
              </a:r>
              <a:endParaRPr sz="1800">
                <a:solidFill>
                  <a:schemeClr val="lt1"/>
                </a:solidFill>
                <a:latin typeface="Trebuchet MS"/>
                <a:ea typeface="Trebuchet MS"/>
                <a:cs typeface="Trebuchet MS"/>
                <a:sym typeface="Trebuchet MS"/>
              </a:endParaRPr>
            </a:p>
          </p:txBody>
        </p:sp>
        <p:sp>
          <p:nvSpPr>
            <p:cNvPr id="187" name="Google Shape;187;p5"/>
            <p:cNvSpPr/>
            <p:nvPr/>
          </p:nvSpPr>
          <p:spPr>
            <a:xfrm>
              <a:off x="216119" y="50475"/>
              <a:ext cx="4813010" cy="4813010"/>
            </a:xfrm>
            <a:custGeom>
              <a:rect b="b" l="l" r="r" t="t"/>
              <a:pathLst>
                <a:path extrusionOk="0" h="120000" w="120000">
                  <a:moveTo>
                    <a:pt x="60005" y="4067"/>
                  </a:moveTo>
                  <a:lnTo>
                    <a:pt x="60005" y="4067"/>
                  </a:lnTo>
                  <a:cubicBezTo>
                    <a:pt x="82391" y="4070"/>
                    <a:pt x="102619" y="17419"/>
                    <a:pt x="111424" y="38000"/>
                  </a:cubicBezTo>
                  <a:lnTo>
                    <a:pt x="115280" y="36747"/>
                  </a:lnTo>
                  <a:lnTo>
                    <a:pt x="110293" y="43657"/>
                  </a:lnTo>
                  <a:lnTo>
                    <a:pt x="101740" y="41147"/>
                  </a:lnTo>
                  <a:lnTo>
                    <a:pt x="105594" y="39894"/>
                  </a:lnTo>
                  <a:lnTo>
                    <a:pt x="105594" y="39894"/>
                  </a:lnTo>
                  <a:cubicBezTo>
                    <a:pt x="97628" y="21829"/>
                    <a:pt x="79748" y="10171"/>
                    <a:pt x="60005" y="10169"/>
                  </a:cubicBezTo>
                  <a:close/>
                </a:path>
              </a:pathLst>
            </a:custGeom>
            <a:solidFill>
              <a:srgbClr val="52A0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5"/>
            <p:cNvSpPr/>
            <p:nvPr/>
          </p:nvSpPr>
          <p:spPr>
            <a:xfrm>
              <a:off x="253326" y="164644"/>
              <a:ext cx="4813010" cy="4813010"/>
            </a:xfrm>
            <a:custGeom>
              <a:rect b="b" l="l" r="r" t="t"/>
              <a:pathLst>
                <a:path extrusionOk="0" h="120000" w="120000">
                  <a:moveTo>
                    <a:pt x="113195" y="42715"/>
                  </a:moveTo>
                  <a:cubicBezTo>
                    <a:pt x="120114" y="64009"/>
                    <a:pt x="113668" y="87378"/>
                    <a:pt x="96810" y="102113"/>
                  </a:cubicBezTo>
                  <a:lnTo>
                    <a:pt x="99192" y="105393"/>
                  </a:lnTo>
                  <a:lnTo>
                    <a:pt x="91080" y="102785"/>
                  </a:lnTo>
                  <a:lnTo>
                    <a:pt x="90825" y="93875"/>
                  </a:lnTo>
                  <a:lnTo>
                    <a:pt x="93207" y="97154"/>
                  </a:lnTo>
                  <a:lnTo>
                    <a:pt x="93207" y="97154"/>
                  </a:lnTo>
                  <a:cubicBezTo>
                    <a:pt x="107930" y="83994"/>
                    <a:pt x="113494" y="63382"/>
                    <a:pt x="107392" y="44601"/>
                  </a:cubicBezTo>
                  <a:close/>
                </a:path>
              </a:pathLst>
            </a:custGeom>
            <a:solidFill>
              <a:srgbClr val="E4B9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5"/>
            <p:cNvSpPr/>
            <p:nvPr/>
          </p:nvSpPr>
          <p:spPr>
            <a:xfrm>
              <a:off x="156158" y="235219"/>
              <a:ext cx="4813010" cy="4813010"/>
            </a:xfrm>
            <a:custGeom>
              <a:rect b="b" l="l" r="r" t="t"/>
              <a:pathLst>
                <a:path extrusionOk="0" h="120000" w="120000">
                  <a:moveTo>
                    <a:pt x="92880" y="105248"/>
                  </a:moveTo>
                  <a:cubicBezTo>
                    <a:pt x="74766" y="118411"/>
                    <a:pt x="50547" y="119502"/>
                    <a:pt x="31322" y="108021"/>
                  </a:cubicBezTo>
                  <a:lnTo>
                    <a:pt x="28939" y="111301"/>
                  </a:lnTo>
                  <a:lnTo>
                    <a:pt x="28913" y="102779"/>
                  </a:lnTo>
                  <a:lnTo>
                    <a:pt x="37308" y="99784"/>
                  </a:lnTo>
                  <a:lnTo>
                    <a:pt x="34926" y="103063"/>
                  </a:lnTo>
                  <a:lnTo>
                    <a:pt x="34926" y="103063"/>
                  </a:lnTo>
                  <a:cubicBezTo>
                    <a:pt x="51992" y="113000"/>
                    <a:pt x="73317" y="111921"/>
                    <a:pt x="89293" y="100311"/>
                  </a:cubicBezTo>
                  <a:close/>
                </a:path>
              </a:pathLst>
            </a:custGeom>
            <a:solidFill>
              <a:srgbClr val="E766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5"/>
            <p:cNvSpPr/>
            <p:nvPr/>
          </p:nvSpPr>
          <p:spPr>
            <a:xfrm>
              <a:off x="58990" y="164644"/>
              <a:ext cx="4813010" cy="4813010"/>
            </a:xfrm>
            <a:custGeom>
              <a:rect b="b" l="l" r="r" t="t"/>
              <a:pathLst>
                <a:path extrusionOk="0" h="120000" w="120000">
                  <a:moveTo>
                    <a:pt x="27127" y="105253"/>
                  </a:moveTo>
                  <a:cubicBezTo>
                    <a:pt x="9012" y="92094"/>
                    <a:pt x="490" y="69400"/>
                    <a:pt x="5466" y="47570"/>
                  </a:cubicBezTo>
                  <a:lnTo>
                    <a:pt x="1610" y="46317"/>
                  </a:lnTo>
                  <a:lnTo>
                    <a:pt x="9707" y="43658"/>
                  </a:lnTo>
                  <a:lnTo>
                    <a:pt x="15150" y="50716"/>
                  </a:lnTo>
                  <a:lnTo>
                    <a:pt x="11296" y="49464"/>
                  </a:lnTo>
                  <a:lnTo>
                    <a:pt x="11296" y="49464"/>
                  </a:lnTo>
                  <a:cubicBezTo>
                    <a:pt x="7121" y="68765"/>
                    <a:pt x="14737" y="88710"/>
                    <a:pt x="30714" y="100316"/>
                  </a:cubicBezTo>
                  <a:close/>
                </a:path>
              </a:pathLst>
            </a:custGeom>
            <a:solidFill>
              <a:srgbClr val="C42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5"/>
            <p:cNvSpPr/>
            <p:nvPr/>
          </p:nvSpPr>
          <p:spPr>
            <a:xfrm>
              <a:off x="96197" y="50475"/>
              <a:ext cx="4813010" cy="4813010"/>
            </a:xfrm>
            <a:custGeom>
              <a:rect b="b" l="l" r="r" t="t"/>
              <a:pathLst>
                <a:path extrusionOk="0" h="120000" w="120000">
                  <a:moveTo>
                    <a:pt x="6805" y="42714"/>
                  </a:moveTo>
                  <a:cubicBezTo>
                    <a:pt x="13724" y="21424"/>
                    <a:pt x="32669" y="6310"/>
                    <a:pt x="54964" y="4295"/>
                  </a:cubicBezTo>
                  <a:lnTo>
                    <a:pt x="54964" y="240"/>
                  </a:lnTo>
                  <a:lnTo>
                    <a:pt x="59995" y="7118"/>
                  </a:lnTo>
                  <a:lnTo>
                    <a:pt x="54965" y="14477"/>
                  </a:lnTo>
                  <a:lnTo>
                    <a:pt x="54965" y="10424"/>
                  </a:lnTo>
                  <a:lnTo>
                    <a:pt x="54965" y="10424"/>
                  </a:lnTo>
                  <a:cubicBezTo>
                    <a:pt x="35322" y="12419"/>
                    <a:pt x="18710" y="25823"/>
                    <a:pt x="12609" y="4460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2" name="Google Shape;192;p5"/>
          <p:cNvSpPr txBox="1"/>
          <p:nvPr/>
        </p:nvSpPr>
        <p:spPr>
          <a:xfrm>
            <a:off x="1031752" y="370151"/>
            <a:ext cx="8596668" cy="629309"/>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ctr">
              <a:spcBef>
                <a:spcPts val="0"/>
              </a:spcBef>
              <a:spcAft>
                <a:spcPts val="0"/>
              </a:spcAft>
              <a:buClr>
                <a:srgbClr val="2E2E2E"/>
              </a:buClr>
              <a:buSzPct val="100000"/>
              <a:buFont typeface="Arial"/>
              <a:buNone/>
            </a:pPr>
            <a:r>
              <a:rPr b="1" lang="en-US" sz="10400">
                <a:solidFill>
                  <a:srgbClr val="2E2E2E"/>
                </a:solidFill>
                <a:latin typeface="Arial"/>
                <a:ea typeface="Arial"/>
                <a:cs typeface="Arial"/>
                <a:sym typeface="Arial"/>
              </a:rPr>
              <a:t>Ingrediants</a:t>
            </a:r>
            <a:br>
              <a:rPr lang="en-US" sz="3600">
                <a:solidFill>
                  <a:srgbClr val="2E2E2E"/>
                </a:solidFill>
                <a:latin typeface="Arial"/>
                <a:ea typeface="Arial"/>
                <a:cs typeface="Arial"/>
                <a:sym typeface="Arial"/>
              </a:rPr>
            </a:br>
            <a:endParaRPr sz="3600">
              <a:solidFill>
                <a:schemeClr val="accent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sp>
        <p:nvSpPr>
          <p:cNvPr id="197" name="Google Shape;197;p6"/>
          <p:cNvSpPr txBox="1"/>
          <p:nvPr>
            <p:ph type="title"/>
          </p:nvPr>
        </p:nvSpPr>
        <p:spPr>
          <a:xfrm>
            <a:off x="686834" y="1153572"/>
            <a:ext cx="3200400" cy="44611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FFFFFF"/>
              </a:buClr>
              <a:buSzPts val="3600"/>
              <a:buFont typeface="Lora"/>
              <a:buNone/>
            </a:pPr>
            <a:r>
              <a:rPr b="1" i="0" lang="en-US">
                <a:solidFill>
                  <a:srgbClr val="FFFFFF"/>
                </a:solidFill>
                <a:latin typeface="Lora"/>
                <a:ea typeface="Lora"/>
                <a:cs typeface="Lora"/>
                <a:sym typeface="Lora"/>
              </a:rPr>
              <a:t>Procedure</a:t>
            </a:r>
            <a:endParaRPr>
              <a:solidFill>
                <a:srgbClr val="FFFFFF"/>
              </a:solidFill>
            </a:endParaRPr>
          </a:p>
        </p:txBody>
      </p:sp>
      <p:sp>
        <p:nvSpPr>
          <p:cNvPr id="198" name="Google Shape;198;p6"/>
          <p:cNvSpPr txBox="1"/>
          <p:nvPr>
            <p:ph idx="1" type="body"/>
          </p:nvPr>
        </p:nvSpPr>
        <p:spPr>
          <a:xfrm>
            <a:off x="1186657" y="636190"/>
            <a:ext cx="6906491" cy="5585619"/>
          </a:xfrm>
          <a:prstGeom prst="rect">
            <a:avLst/>
          </a:prstGeom>
          <a:noFill/>
          <a:ln>
            <a:noFill/>
          </a:ln>
        </p:spPr>
        <p:txBody>
          <a:bodyPr anchorCtr="0" anchor="ctr" bIns="45700" lIns="91425" spcFirstLastPara="1" rIns="91425" wrap="square" tIns="45700">
            <a:normAutofit/>
          </a:bodyPr>
          <a:lstStyle/>
          <a:p>
            <a:pPr indent="-342900" lvl="0" marL="342900" rtl="0" algn="l">
              <a:spcBef>
                <a:spcPts val="0"/>
              </a:spcBef>
              <a:spcAft>
                <a:spcPts val="0"/>
              </a:spcAft>
              <a:buSzPts val="1440"/>
              <a:buChar char="►"/>
            </a:pPr>
            <a:r>
              <a:rPr b="0" i="0" lang="en-US">
                <a:latin typeface="Lora"/>
                <a:ea typeface="Lora"/>
                <a:cs typeface="Lora"/>
                <a:sym typeface="Lora"/>
              </a:rPr>
              <a:t>Prepare yourself by making sure you are suitably dressed in clothes and shoes that cover your arms, legs, and feet completely. </a:t>
            </a:r>
            <a:endParaRPr/>
          </a:p>
          <a:p>
            <a:pPr indent="0" lvl="0" marL="0" rtl="0" algn="l">
              <a:spcBef>
                <a:spcPts val="1000"/>
              </a:spcBef>
              <a:spcAft>
                <a:spcPts val="0"/>
              </a:spcAft>
              <a:buSzPts val="1440"/>
              <a:buNone/>
            </a:pPr>
            <a:r>
              <a:t/>
            </a:r>
            <a:endParaRPr b="0" i="0">
              <a:latin typeface="Lora"/>
              <a:ea typeface="Lora"/>
              <a:cs typeface="Lora"/>
              <a:sym typeface="Lora"/>
            </a:endParaRPr>
          </a:p>
          <a:p>
            <a:pPr indent="-342900" lvl="0" marL="342900" rtl="0" algn="l">
              <a:spcBef>
                <a:spcPts val="1000"/>
              </a:spcBef>
              <a:spcAft>
                <a:spcPts val="0"/>
              </a:spcAft>
              <a:buSzPts val="1440"/>
              <a:buChar char="►"/>
            </a:pPr>
            <a:r>
              <a:rPr b="0" i="0" lang="en-US">
                <a:latin typeface="Lora"/>
                <a:ea typeface="Lora"/>
                <a:cs typeface="Lora"/>
                <a:sym typeface="Lora"/>
              </a:rPr>
              <a:t>Gather your equipment, ingredients, and safety gear in a clean, secluded workspace where noone will be coming in and out.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 name="Shape 202"/>
        <p:cNvGrpSpPr/>
        <p:nvPr/>
      </p:nvGrpSpPr>
      <p:grpSpPr>
        <a:xfrm>
          <a:off x="0" y="0"/>
          <a:ext cx="0" cy="0"/>
          <a:chOff x="0" y="0"/>
          <a:chExt cx="0" cy="0"/>
        </a:xfrm>
      </p:grpSpPr>
      <p:sp>
        <p:nvSpPr>
          <p:cNvPr id="203" name="Google Shape;203;p7"/>
          <p:cNvSpPr txBox="1"/>
          <p:nvPr>
            <p:ph type="title"/>
          </p:nvPr>
        </p:nvSpPr>
        <p:spPr>
          <a:xfrm>
            <a:off x="686834" y="1153572"/>
            <a:ext cx="3200400" cy="44611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FFFFFF"/>
              </a:buClr>
              <a:buSzPts val="3600"/>
              <a:buFont typeface="Lora"/>
              <a:buNone/>
            </a:pPr>
            <a:r>
              <a:rPr b="1" i="0" lang="en-US">
                <a:solidFill>
                  <a:srgbClr val="FFFFFF"/>
                </a:solidFill>
                <a:latin typeface="Lora"/>
                <a:ea typeface="Lora"/>
                <a:cs typeface="Lora"/>
                <a:sym typeface="Lora"/>
              </a:rPr>
              <a:t>Procedure</a:t>
            </a:r>
            <a:endParaRPr>
              <a:solidFill>
                <a:srgbClr val="FFFFFF"/>
              </a:solidFill>
            </a:endParaRPr>
          </a:p>
        </p:txBody>
      </p:sp>
      <p:sp>
        <p:nvSpPr>
          <p:cNvPr id="204" name="Google Shape;204;p7"/>
          <p:cNvSpPr txBox="1"/>
          <p:nvPr>
            <p:ph idx="1" type="body"/>
          </p:nvPr>
        </p:nvSpPr>
        <p:spPr>
          <a:xfrm>
            <a:off x="814472" y="1063256"/>
            <a:ext cx="7186527" cy="5709130"/>
          </a:xfrm>
          <a:prstGeom prst="rect">
            <a:avLst/>
          </a:prstGeom>
          <a:noFill/>
          <a:ln>
            <a:noFill/>
          </a:ln>
        </p:spPr>
        <p:txBody>
          <a:bodyPr anchorCtr="0" anchor="ctr" bIns="45700" lIns="91425" spcFirstLastPara="1" rIns="91425" wrap="square" tIns="45700">
            <a:normAutofit/>
          </a:bodyPr>
          <a:lstStyle/>
          <a:p>
            <a:pPr indent="-342900" lvl="0" marL="342900" rtl="0" algn="l">
              <a:spcBef>
                <a:spcPts val="0"/>
              </a:spcBef>
              <a:spcAft>
                <a:spcPts val="0"/>
              </a:spcAft>
              <a:buSzPts val="1440"/>
              <a:buFont typeface="Trebuchet MS"/>
              <a:buAutoNum type="arabicPeriod"/>
            </a:pPr>
            <a:r>
              <a:rPr b="0" i="0" lang="en-US">
                <a:solidFill>
                  <a:srgbClr val="333333"/>
                </a:solidFill>
                <a:latin typeface="Lora"/>
                <a:ea typeface="Lora"/>
                <a:cs typeface="Lora"/>
                <a:sym typeface="Lora"/>
              </a:rPr>
              <a:t>Weigh 37,5g of NaOH in a beaker.</a:t>
            </a:r>
            <a:endParaRPr/>
          </a:p>
          <a:p>
            <a:pPr indent="-251459" lvl="0" marL="342900" rtl="0" algn="l">
              <a:spcBef>
                <a:spcPts val="1000"/>
              </a:spcBef>
              <a:spcAft>
                <a:spcPts val="0"/>
              </a:spcAft>
              <a:buSzPts val="1440"/>
              <a:buFont typeface="Trebuchet MS"/>
              <a:buNone/>
            </a:pPr>
            <a:r>
              <a:t/>
            </a:r>
            <a:endParaRPr b="0" i="0">
              <a:solidFill>
                <a:srgbClr val="333333"/>
              </a:solidFill>
              <a:latin typeface="Lora"/>
              <a:ea typeface="Lora"/>
              <a:cs typeface="Lora"/>
              <a:sym typeface="Lora"/>
            </a:endParaRPr>
          </a:p>
          <a:p>
            <a:pPr indent="-342900" lvl="0" marL="342900" rtl="0" algn="l">
              <a:spcBef>
                <a:spcPts val="1000"/>
              </a:spcBef>
              <a:spcAft>
                <a:spcPts val="0"/>
              </a:spcAft>
              <a:buSzPts val="1440"/>
              <a:buFont typeface="Trebuchet MS"/>
              <a:buAutoNum type="arabicPeriod"/>
            </a:pPr>
            <a:r>
              <a:rPr b="0" i="0" lang="en-US">
                <a:solidFill>
                  <a:srgbClr val="333333"/>
                </a:solidFill>
                <a:latin typeface="Lora"/>
                <a:ea typeface="Lora"/>
                <a:cs typeface="Lora"/>
                <a:sym typeface="Lora"/>
              </a:rPr>
              <a:t> Next add 57,5g of water and allow it to dissolve (under the hood). </a:t>
            </a:r>
            <a:endParaRPr/>
          </a:p>
          <a:p>
            <a:pPr indent="-251459" lvl="0" marL="342900" rtl="0" algn="l">
              <a:spcBef>
                <a:spcPts val="1000"/>
              </a:spcBef>
              <a:spcAft>
                <a:spcPts val="0"/>
              </a:spcAft>
              <a:buSzPts val="1440"/>
              <a:buFont typeface="Trebuchet MS"/>
              <a:buNone/>
            </a:pPr>
            <a:r>
              <a:t/>
            </a:r>
            <a:endParaRPr b="0" i="0">
              <a:solidFill>
                <a:srgbClr val="333333"/>
              </a:solidFill>
              <a:latin typeface="Lora"/>
              <a:ea typeface="Lora"/>
              <a:cs typeface="Lora"/>
              <a:sym typeface="Lora"/>
            </a:endParaRPr>
          </a:p>
          <a:p>
            <a:pPr indent="-342900" lvl="0" marL="342900" rtl="0" algn="l">
              <a:spcBef>
                <a:spcPts val="1000"/>
              </a:spcBef>
              <a:spcAft>
                <a:spcPts val="0"/>
              </a:spcAft>
              <a:buSzPts val="1440"/>
              <a:buFont typeface="Trebuchet MS"/>
              <a:buAutoNum type="arabicPeriod"/>
            </a:pPr>
            <a:r>
              <a:rPr b="0" i="0" lang="en-US">
                <a:solidFill>
                  <a:srgbClr val="333333"/>
                </a:solidFill>
                <a:latin typeface="Lora"/>
                <a:ea typeface="Lora"/>
                <a:cs typeface="Lora"/>
                <a:sym typeface="Lora"/>
              </a:rPr>
              <a:t>Set the mixture aside in the hood, then move on to the next step.</a:t>
            </a:r>
            <a:endParaRPr/>
          </a:p>
          <a:p>
            <a:pPr indent="-251459" lvl="0" marL="342900" rtl="0" algn="l">
              <a:spcBef>
                <a:spcPts val="1000"/>
              </a:spcBef>
              <a:spcAft>
                <a:spcPts val="0"/>
              </a:spcAft>
              <a:buSzPts val="1440"/>
              <a:buFont typeface="Trebuchet MS"/>
              <a:buNone/>
            </a:pPr>
            <a:r>
              <a:t/>
            </a:r>
            <a:endParaRPr b="0" i="0">
              <a:solidFill>
                <a:srgbClr val="333333"/>
              </a:solidFill>
              <a:latin typeface="Lora"/>
              <a:ea typeface="Lora"/>
              <a:cs typeface="Lora"/>
              <a:sym typeface="Lora"/>
            </a:endParaRPr>
          </a:p>
          <a:p>
            <a:pPr indent="-342900" lvl="0" marL="342900" rtl="0" algn="l">
              <a:spcBef>
                <a:spcPts val="1000"/>
              </a:spcBef>
              <a:spcAft>
                <a:spcPts val="0"/>
              </a:spcAft>
              <a:buSzPts val="1440"/>
              <a:buFont typeface="Trebuchet MS"/>
              <a:buAutoNum type="arabicPeriod"/>
            </a:pPr>
            <a:r>
              <a:rPr b="0" i="0" lang="en-US">
                <a:solidFill>
                  <a:srgbClr val="333333"/>
                </a:solidFill>
                <a:latin typeface="Lora"/>
                <a:ea typeface="Lora"/>
                <a:cs typeface="Lora"/>
                <a:sym typeface="Lora"/>
              </a:rPr>
              <a:t>Weigh 162,5g of Olive Oil (in another beaker).</a:t>
            </a:r>
            <a:endParaRPr/>
          </a:p>
          <a:p>
            <a:pPr indent="-251459" lvl="0" marL="342900" rtl="0" algn="l">
              <a:spcBef>
                <a:spcPts val="1000"/>
              </a:spcBef>
              <a:spcAft>
                <a:spcPts val="0"/>
              </a:spcAft>
              <a:buSzPts val="1440"/>
              <a:buFont typeface="Trebuchet MS"/>
              <a:buNone/>
            </a:pPr>
            <a:r>
              <a:t/>
            </a:r>
            <a:endParaRPr b="0" i="0">
              <a:solidFill>
                <a:srgbClr val="333333"/>
              </a:solidFill>
              <a:latin typeface="Lora"/>
              <a:ea typeface="Lora"/>
              <a:cs typeface="Lora"/>
              <a:sym typeface="Lora"/>
            </a:endParaRPr>
          </a:p>
          <a:p>
            <a:pPr indent="-342900" lvl="0" marL="342900" rtl="0" algn="l">
              <a:spcBef>
                <a:spcPts val="1000"/>
              </a:spcBef>
              <a:spcAft>
                <a:spcPts val="0"/>
              </a:spcAft>
              <a:buSzPts val="1440"/>
              <a:buFont typeface="Trebuchet MS"/>
              <a:buAutoNum type="arabicPeriod"/>
            </a:pPr>
            <a:r>
              <a:rPr b="0" i="0" lang="en-US">
                <a:solidFill>
                  <a:srgbClr val="333333"/>
                </a:solidFill>
                <a:latin typeface="Lora"/>
                <a:ea typeface="Lora"/>
                <a:cs typeface="Lora"/>
                <a:sym typeface="Lora"/>
              </a:rPr>
              <a:t>Weigh 87,5g of Coconut Oil (in another beaker).</a:t>
            </a:r>
            <a:endParaRPr/>
          </a:p>
          <a:p>
            <a:pPr indent="-251459" lvl="0" marL="342900" rtl="0" algn="l">
              <a:spcBef>
                <a:spcPts val="1000"/>
              </a:spcBef>
              <a:spcAft>
                <a:spcPts val="0"/>
              </a:spcAft>
              <a:buSzPts val="1440"/>
              <a:buFont typeface="Trebuchet MS"/>
              <a:buNone/>
            </a:pPr>
            <a:r>
              <a:t/>
            </a:r>
            <a:endParaRPr>
              <a:solidFill>
                <a:srgbClr val="333333"/>
              </a:solidFill>
              <a:latin typeface="Lora"/>
              <a:ea typeface="Lora"/>
              <a:cs typeface="Lora"/>
              <a:sym typeface="Lora"/>
            </a:endParaRPr>
          </a:p>
          <a:p>
            <a:pPr indent="-342900" lvl="0" marL="342900" rtl="0" algn="l">
              <a:spcBef>
                <a:spcPts val="1000"/>
              </a:spcBef>
              <a:spcAft>
                <a:spcPts val="0"/>
              </a:spcAft>
              <a:buSzPts val="1440"/>
              <a:buFont typeface="Trebuchet MS"/>
              <a:buAutoNum type="arabicPeriod"/>
            </a:pPr>
            <a:r>
              <a:rPr b="0" i="0" lang="en-US">
                <a:solidFill>
                  <a:srgbClr val="333333"/>
                </a:solidFill>
                <a:latin typeface="Lora"/>
                <a:ea typeface="Lora"/>
                <a:cs typeface="Lora"/>
                <a:sym typeface="Lora"/>
              </a:rPr>
              <a:t>Melt the Coconut Oil </a:t>
            </a:r>
            <a:endParaRPr/>
          </a:p>
          <a:p>
            <a:pPr indent="-251459" lvl="0" marL="342900" rtl="0" algn="l">
              <a:spcBef>
                <a:spcPts val="1000"/>
              </a:spcBef>
              <a:spcAft>
                <a:spcPts val="0"/>
              </a:spcAft>
              <a:buSzPts val="1440"/>
              <a:buFont typeface="Trebuchet MS"/>
              <a:buNone/>
            </a:pPr>
            <a:r>
              <a:t/>
            </a:r>
            <a:endParaRPr>
              <a:solidFill>
                <a:srgbClr val="333333"/>
              </a:solidFill>
              <a:latin typeface="Lora"/>
              <a:ea typeface="Lora"/>
              <a:cs typeface="Lora"/>
              <a:sym typeface="Lora"/>
            </a:endParaRPr>
          </a:p>
          <a:p>
            <a:pPr indent="-251459" lvl="0" marL="342900" rtl="0" algn="l">
              <a:spcBef>
                <a:spcPts val="1000"/>
              </a:spcBef>
              <a:spcAft>
                <a:spcPts val="0"/>
              </a:spcAft>
              <a:buSzPts val="1440"/>
              <a:buFont typeface="Trebuchet MS"/>
              <a:buNone/>
            </a:pPr>
            <a:r>
              <a:t/>
            </a:r>
            <a:endParaRPr b="0" i="0">
              <a:solidFill>
                <a:srgbClr val="333333"/>
              </a:solidFill>
              <a:latin typeface="Lora"/>
              <a:ea typeface="Lora"/>
              <a:cs typeface="Lora"/>
              <a:sym typeface="Lora"/>
            </a:endParaRPr>
          </a:p>
          <a:p>
            <a:pPr indent="0" lvl="0" marL="0" rtl="0" algn="l">
              <a:spcBef>
                <a:spcPts val="1000"/>
              </a:spcBef>
              <a:spcAft>
                <a:spcPts val="0"/>
              </a:spcAft>
              <a:buSzPts val="1440"/>
              <a:buNone/>
            </a:pPr>
            <a:r>
              <a:t/>
            </a:r>
            <a:endParaRPr b="0" i="0">
              <a:latin typeface="Lora"/>
              <a:ea typeface="Lora"/>
              <a:cs typeface="Lora"/>
              <a:sym typeface="Lor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p8"/>
          <p:cNvSpPr txBox="1"/>
          <p:nvPr>
            <p:ph type="title"/>
          </p:nvPr>
        </p:nvSpPr>
        <p:spPr>
          <a:xfrm>
            <a:off x="686834" y="1153572"/>
            <a:ext cx="3200400" cy="44611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FFFFFF"/>
              </a:buClr>
              <a:buSzPts val="3600"/>
              <a:buFont typeface="Lora"/>
              <a:buNone/>
            </a:pPr>
            <a:r>
              <a:rPr b="1" i="0" lang="en-US">
                <a:solidFill>
                  <a:srgbClr val="FFFFFF"/>
                </a:solidFill>
                <a:latin typeface="Lora"/>
                <a:ea typeface="Lora"/>
                <a:cs typeface="Lora"/>
                <a:sym typeface="Lora"/>
              </a:rPr>
              <a:t>Procedure</a:t>
            </a:r>
            <a:endParaRPr>
              <a:solidFill>
                <a:srgbClr val="FFFFFF"/>
              </a:solidFill>
            </a:endParaRPr>
          </a:p>
        </p:txBody>
      </p:sp>
      <p:sp>
        <p:nvSpPr>
          <p:cNvPr id="210" name="Google Shape;210;p8"/>
          <p:cNvSpPr txBox="1"/>
          <p:nvPr>
            <p:ph idx="1" type="body"/>
          </p:nvPr>
        </p:nvSpPr>
        <p:spPr>
          <a:xfrm>
            <a:off x="977504" y="581800"/>
            <a:ext cx="7186527" cy="6176963"/>
          </a:xfrm>
          <a:prstGeom prst="rect">
            <a:avLst/>
          </a:prstGeom>
          <a:noFill/>
          <a:ln>
            <a:noFill/>
          </a:ln>
        </p:spPr>
        <p:txBody>
          <a:bodyPr anchorCtr="0" anchor="ctr" bIns="45700" lIns="91425" spcFirstLastPara="1" rIns="91425" wrap="square" tIns="45700">
            <a:normAutofit/>
          </a:bodyPr>
          <a:lstStyle/>
          <a:p>
            <a:pPr indent="-251459" lvl="0" marL="342900" rtl="0" algn="l">
              <a:spcBef>
                <a:spcPts val="0"/>
              </a:spcBef>
              <a:spcAft>
                <a:spcPts val="0"/>
              </a:spcAft>
              <a:buSzPts val="1440"/>
              <a:buFont typeface="Trebuchet MS"/>
              <a:buNone/>
            </a:pPr>
            <a:r>
              <a:t/>
            </a:r>
            <a:endParaRPr>
              <a:solidFill>
                <a:srgbClr val="333333"/>
              </a:solidFill>
              <a:latin typeface="Lora"/>
              <a:ea typeface="Lora"/>
              <a:cs typeface="Lora"/>
              <a:sym typeface="Lora"/>
            </a:endParaRPr>
          </a:p>
          <a:p>
            <a:pPr indent="0" lvl="0" marL="0" rtl="0" algn="l">
              <a:spcBef>
                <a:spcPts val="1000"/>
              </a:spcBef>
              <a:spcAft>
                <a:spcPts val="0"/>
              </a:spcAft>
              <a:buSzPts val="1440"/>
              <a:buNone/>
            </a:pPr>
            <a:r>
              <a:rPr b="0" i="0" lang="en-US">
                <a:solidFill>
                  <a:srgbClr val="333333"/>
                </a:solidFill>
                <a:latin typeface="Lora"/>
                <a:ea typeface="Lora"/>
                <a:cs typeface="Lora"/>
                <a:sym typeface="Lora"/>
              </a:rPr>
              <a:t>7.  Add the Olive Oil and the </a:t>
            </a:r>
            <a:r>
              <a:rPr lang="en-US">
                <a:solidFill>
                  <a:srgbClr val="333333"/>
                </a:solidFill>
                <a:latin typeface="Lora"/>
                <a:ea typeface="Lora"/>
                <a:cs typeface="Lora"/>
                <a:sym typeface="Lora"/>
              </a:rPr>
              <a:t>A</a:t>
            </a:r>
            <a:r>
              <a:rPr b="0" i="0" lang="en-US">
                <a:solidFill>
                  <a:srgbClr val="333333"/>
                </a:solidFill>
                <a:latin typeface="Lora"/>
                <a:ea typeface="Lora"/>
                <a:cs typeface="Lora"/>
                <a:sym typeface="Lora"/>
              </a:rPr>
              <a:t>lmond Oil (12,5g or Jojoba) into ther melted Coconut Oil</a:t>
            </a:r>
            <a:endParaRPr/>
          </a:p>
          <a:p>
            <a:pPr indent="0" lvl="0" marL="0" rtl="0" algn="l">
              <a:spcBef>
                <a:spcPts val="1000"/>
              </a:spcBef>
              <a:spcAft>
                <a:spcPts val="0"/>
              </a:spcAft>
              <a:buSzPts val="1440"/>
              <a:buNone/>
            </a:pPr>
            <a:r>
              <a:t/>
            </a:r>
            <a:endParaRPr b="0" i="0">
              <a:solidFill>
                <a:srgbClr val="333333"/>
              </a:solidFill>
              <a:latin typeface="Lora"/>
              <a:ea typeface="Lora"/>
              <a:cs typeface="Lora"/>
              <a:sym typeface="Lora"/>
            </a:endParaRPr>
          </a:p>
          <a:p>
            <a:pPr indent="0" lvl="0" marL="0" rtl="0" algn="l">
              <a:spcBef>
                <a:spcPts val="1000"/>
              </a:spcBef>
              <a:spcAft>
                <a:spcPts val="0"/>
              </a:spcAft>
              <a:buSzPts val="1440"/>
              <a:buNone/>
            </a:pPr>
            <a:r>
              <a:rPr b="0" i="0" lang="en-US">
                <a:solidFill>
                  <a:srgbClr val="333333"/>
                </a:solidFill>
                <a:latin typeface="Lora"/>
                <a:ea typeface="Lora"/>
                <a:cs typeface="Lora"/>
                <a:sym typeface="Lora"/>
              </a:rPr>
              <a:t>8. Measure the temperature of the NaOH mixture and the oils temperature. When both the NaOH mixture and the oils mixture fall below 40°C they can be slowly mixed.</a:t>
            </a:r>
            <a:endParaRPr/>
          </a:p>
          <a:p>
            <a:pPr indent="0" lvl="0" marL="0" rtl="0" algn="l">
              <a:spcBef>
                <a:spcPts val="1000"/>
              </a:spcBef>
              <a:spcAft>
                <a:spcPts val="0"/>
              </a:spcAft>
              <a:buSzPts val="1440"/>
              <a:buNone/>
            </a:pPr>
            <a:r>
              <a:t/>
            </a:r>
            <a:endParaRPr b="0" i="0">
              <a:solidFill>
                <a:srgbClr val="333333"/>
              </a:solidFill>
              <a:latin typeface="Lora"/>
              <a:ea typeface="Lora"/>
              <a:cs typeface="Lora"/>
              <a:sym typeface="Lora"/>
            </a:endParaRPr>
          </a:p>
          <a:p>
            <a:pPr indent="0" lvl="0" marL="0" rtl="0" algn="l">
              <a:spcBef>
                <a:spcPts val="1000"/>
              </a:spcBef>
              <a:spcAft>
                <a:spcPts val="0"/>
              </a:spcAft>
              <a:buSzPts val="1440"/>
              <a:buNone/>
            </a:pPr>
            <a:r>
              <a:rPr lang="en-US">
                <a:solidFill>
                  <a:srgbClr val="333333"/>
                </a:solidFill>
                <a:latin typeface="Lora"/>
                <a:ea typeface="Lora"/>
                <a:cs typeface="Lora"/>
                <a:sym typeface="Lora"/>
              </a:rPr>
              <a:t>9. B</a:t>
            </a:r>
            <a:r>
              <a:rPr b="0" i="0" lang="en-US">
                <a:solidFill>
                  <a:srgbClr val="333333"/>
                </a:solidFill>
                <a:latin typeface="Lora"/>
                <a:ea typeface="Lora"/>
                <a:cs typeface="Lora"/>
                <a:sym typeface="Lora"/>
              </a:rPr>
              <a:t>egin stirring with wooden spoon</a:t>
            </a:r>
            <a:r>
              <a:rPr lang="en-US">
                <a:solidFill>
                  <a:srgbClr val="333333"/>
                </a:solidFill>
                <a:latin typeface="Lora"/>
                <a:ea typeface="Lora"/>
                <a:cs typeface="Lora"/>
                <a:sym typeface="Lora"/>
              </a:rPr>
              <a:t>, next with </a:t>
            </a:r>
            <a:r>
              <a:rPr b="0" i="0" lang="en-US">
                <a:solidFill>
                  <a:srgbClr val="333333"/>
                </a:solidFill>
                <a:latin typeface="Lora"/>
                <a:ea typeface="Lora"/>
                <a:cs typeface="Lora"/>
                <a:sym typeface="Lora"/>
              </a:rPr>
              <a:t>an immersion blender</a:t>
            </a:r>
            <a:r>
              <a:rPr lang="en-US">
                <a:solidFill>
                  <a:srgbClr val="333333"/>
                </a:solidFill>
                <a:latin typeface="Lora"/>
                <a:ea typeface="Lora"/>
                <a:cs typeface="Lora"/>
                <a:sym typeface="Lora"/>
              </a:rPr>
              <a:t>.</a:t>
            </a:r>
            <a:endParaRPr/>
          </a:p>
          <a:p>
            <a:pPr indent="0" lvl="0" marL="0" rtl="0" algn="l">
              <a:spcBef>
                <a:spcPts val="1000"/>
              </a:spcBef>
              <a:spcAft>
                <a:spcPts val="0"/>
              </a:spcAft>
              <a:buSzPts val="1440"/>
              <a:buNone/>
            </a:pPr>
            <a:r>
              <a:t/>
            </a:r>
            <a:endParaRPr>
              <a:solidFill>
                <a:srgbClr val="333333"/>
              </a:solidFill>
              <a:latin typeface="Lora"/>
              <a:ea typeface="Lora"/>
              <a:cs typeface="Lora"/>
              <a:sym typeface="Lora"/>
            </a:endParaRPr>
          </a:p>
          <a:p>
            <a:pPr indent="0" lvl="0" marL="0" rtl="0" algn="l">
              <a:spcBef>
                <a:spcPts val="1000"/>
              </a:spcBef>
              <a:spcAft>
                <a:spcPts val="0"/>
              </a:spcAft>
              <a:buSzPts val="1440"/>
              <a:buNone/>
            </a:pPr>
            <a:r>
              <a:rPr b="0" i="0" lang="en-US">
                <a:solidFill>
                  <a:srgbClr val="333333"/>
                </a:solidFill>
                <a:latin typeface="Lora"/>
                <a:ea typeface="Lora"/>
                <a:cs typeface="Lora"/>
                <a:sym typeface="Lora"/>
              </a:rPr>
              <a:t>10. The mixture will need to be stirred until  its surface is similar in consistency to a puddin</a:t>
            </a:r>
            <a:r>
              <a:rPr lang="en-US">
                <a:solidFill>
                  <a:srgbClr val="333333"/>
                </a:solidFill>
                <a:latin typeface="Lora"/>
                <a:ea typeface="Lora"/>
                <a:cs typeface="Lora"/>
                <a:sym typeface="Lora"/>
              </a:rPr>
              <a:t> </a:t>
            </a:r>
            <a:r>
              <a:rPr b="0" i="0" lang="en-US">
                <a:solidFill>
                  <a:srgbClr val="333333"/>
                </a:solidFill>
                <a:latin typeface="Lora"/>
                <a:ea typeface="Lora"/>
                <a:cs typeface="Lora"/>
                <a:sym typeface="Lora"/>
              </a:rPr>
              <a:t>or custard.</a:t>
            </a:r>
            <a:endParaRPr/>
          </a:p>
          <a:p>
            <a:pPr indent="0" lvl="0" marL="0" rtl="0" algn="l">
              <a:spcBef>
                <a:spcPts val="1000"/>
              </a:spcBef>
              <a:spcAft>
                <a:spcPts val="0"/>
              </a:spcAft>
              <a:buSzPts val="1440"/>
              <a:buNone/>
            </a:pPr>
            <a:r>
              <a:t/>
            </a:r>
            <a:endParaRPr>
              <a:solidFill>
                <a:srgbClr val="333333"/>
              </a:solidFill>
              <a:latin typeface="Lora"/>
              <a:ea typeface="Lora"/>
              <a:cs typeface="Lora"/>
              <a:sym typeface="Lora"/>
            </a:endParaRPr>
          </a:p>
          <a:p>
            <a:pPr indent="0" lvl="0" marL="0" rtl="0" algn="l">
              <a:spcBef>
                <a:spcPts val="1000"/>
              </a:spcBef>
              <a:spcAft>
                <a:spcPts val="0"/>
              </a:spcAft>
              <a:buSzPts val="1440"/>
              <a:buNone/>
            </a:pPr>
            <a:r>
              <a:rPr b="0" i="0" lang="en-US">
                <a:solidFill>
                  <a:srgbClr val="333333"/>
                </a:solidFill>
                <a:latin typeface="Lora"/>
                <a:ea typeface="Lora"/>
                <a:cs typeface="Lora"/>
                <a:sym typeface="Lora"/>
              </a:rPr>
              <a:t>11. Add some drops of the Fragrance Oil and Pour the soap into your soap mold.</a:t>
            </a:r>
            <a:endParaRPr/>
          </a:p>
          <a:p>
            <a:pPr indent="-251459" lvl="0" marL="342900" rtl="0" algn="l">
              <a:spcBef>
                <a:spcPts val="1000"/>
              </a:spcBef>
              <a:spcAft>
                <a:spcPts val="0"/>
              </a:spcAft>
              <a:buSzPts val="1440"/>
              <a:buFont typeface="Trebuchet MS"/>
              <a:buNone/>
            </a:pPr>
            <a:r>
              <a:t/>
            </a:r>
            <a:endParaRPr b="0" i="0">
              <a:solidFill>
                <a:srgbClr val="333333"/>
              </a:solidFill>
              <a:latin typeface="Lora"/>
              <a:ea typeface="Lora"/>
              <a:cs typeface="Lora"/>
              <a:sym typeface="Lora"/>
            </a:endParaRPr>
          </a:p>
          <a:p>
            <a:pPr indent="-251459" lvl="0" marL="342900" rtl="0" algn="l">
              <a:spcBef>
                <a:spcPts val="1000"/>
              </a:spcBef>
              <a:spcAft>
                <a:spcPts val="0"/>
              </a:spcAft>
              <a:buSzPts val="1440"/>
              <a:buFont typeface="Trebuchet MS"/>
              <a:buNone/>
            </a:pPr>
            <a:r>
              <a:t/>
            </a:r>
            <a:endParaRPr b="0" i="0">
              <a:solidFill>
                <a:srgbClr val="333333"/>
              </a:solidFill>
              <a:latin typeface="Lora"/>
              <a:ea typeface="Lora"/>
              <a:cs typeface="Lora"/>
              <a:sym typeface="Lora"/>
            </a:endParaRPr>
          </a:p>
          <a:p>
            <a:pPr indent="0" lvl="0" marL="0" rtl="0" algn="l">
              <a:spcBef>
                <a:spcPts val="1000"/>
              </a:spcBef>
              <a:spcAft>
                <a:spcPts val="0"/>
              </a:spcAft>
              <a:buSzPts val="1440"/>
              <a:buNone/>
            </a:pPr>
            <a:r>
              <a:t/>
            </a:r>
            <a:endParaRPr b="0" i="0">
              <a:latin typeface="Lora"/>
              <a:ea typeface="Lora"/>
              <a:cs typeface="Lora"/>
              <a:sym typeface="Lora"/>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faccettatura">
  <a:themeElements>
    <a:clrScheme name="Sfaccettatura">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2022-01-13T10:26:21Z</dcterms:created>
  <dc:creator>Rosaria Landi</dc:creator>
</cp:coreProperties>
</file>