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59" r:id="rId6"/>
    <p:sldId id="260" r:id="rId7"/>
    <p:sldId id="261" r:id="rId8"/>
    <p:sldId id="262" r:id="rId9"/>
    <p:sldId id="264" r:id="rId10"/>
    <p:sldId id="263"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6" d="100"/>
          <a:sy n="76" d="100"/>
        </p:scale>
        <p:origin x="132"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7ADA2-093B-48B1-959A-9EC0A129307F}" type="datetimeFigureOut">
              <a:rPr lang="en-GB" smtClean="0"/>
              <a:t>21/03/2022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C37E0-7761-4F8C-B900-5CB22BE170CA}" type="slidenum">
              <a:rPr lang="en-GB" smtClean="0"/>
              <a:t>‹#›</a:t>
            </a:fld>
            <a:endParaRPr lang="en-GB"/>
          </a:p>
        </p:txBody>
      </p:sp>
    </p:spTree>
    <p:extLst>
      <p:ext uri="{BB962C8B-B14F-4D97-AF65-F5344CB8AC3E}">
        <p14:creationId xmlns:p14="http://schemas.microsoft.com/office/powerpoint/2010/main" val="54830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C66D687C-660E-4054-87A0-3A4399E2F280}" type="datetime2">
              <a:rPr lang="it-IT" smtClean="0"/>
              <a:t>lunedì 21 marzo 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188417D7-F547-467D-9363-BCDF9D35F3E9}" type="datetime2">
              <a:rPr lang="it-IT" smtClean="0"/>
              <a:t>lunedì 21 marzo 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43556378-23B6-4151-91C4-42F4DC930649}" type="datetime2">
              <a:rPr lang="it-IT" smtClean="0"/>
              <a:t>lunedì 21 marzo 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AD36C30D-7435-4124-A29F-CB28A6DA68D8}" type="datetime2">
              <a:rPr lang="it-IT" smtClean="0"/>
              <a:t>lunedì 21 marzo 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D31FEA6-AD9D-489B-B36B-F0B4EA472A28}" type="datetime2">
              <a:rPr lang="it-IT" smtClean="0"/>
              <a:t>lunedì 21 marzo 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B8F63FA-9F62-47E2-AEF3-3B485361A37A}" type="datetime2">
              <a:rPr lang="it-IT" smtClean="0"/>
              <a:t>lunedì 21 marzo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C4D138CA-AA90-45F2-94D3-36D0903149B2}" type="datetime2">
              <a:rPr lang="it-IT" smtClean="0"/>
              <a:t>lunedì 21 marzo 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A9539F94-98F2-40B0-A433-486E0FD32709}" type="datetime2">
              <a:rPr lang="it-IT" smtClean="0"/>
              <a:t>lunedì 21 marzo 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B75FB-90DE-4419-A9A5-70F033A3DFD5}" type="datetime2">
              <a:rPr lang="it-IT" smtClean="0"/>
              <a:t>lunedì 21 marzo 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60E28AF-B5E8-424F-9369-26074872F7E8}" type="datetime2">
              <a:rPr lang="it-IT" smtClean="0"/>
              <a:t>lunedì 21 marzo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ED83249-7C79-4A5B-BBCB-D74621408D3B}" type="datetime2">
              <a:rPr lang="it-IT" smtClean="0"/>
              <a:t>lunedì 21 marzo 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9F8BC-78E4-4BDC-ADC8-E8CE530F67CA}" type="datetime2">
              <a:rPr lang="it-IT" smtClean="0"/>
              <a:t>lunedì 21 marzo 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geograph.org.uk/photo/1611276"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geograph.org.uk/photo/1611276" TargetMode="External"/><Relationship Id="rId7" Type="http://schemas.openxmlformats.org/officeDocument/2006/relationships/hyperlink" Target="https://www.flickr.com/photos/sargant/71944708/in/photolist-g5ADfV-g5FB6V-g5zJ4A-g5DUph-g5yM2D-g5xGmS-g5wKKW-g56Q11-4FQHm9-9pPi6W-6vaqSC-eaYTDX-eaYW7R-eaYZgM-eb5vSh-eb5C1N-7mJE1-4FLuwz-buuQs-5sHuPb-4Jwio-7MDJWc-8fMd9f-abQjCo-6XRDzZ-abP555-dzN65E-jvUvzK-5a" TargetMode="External"/><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s://commons.wikimedia.org/wiki/File:Trafford_Centre,_Manchester_(461481)_(9455781842).jpg"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0942B0-7290-45EB-B5E9-1D17371FDBC5}"/>
              </a:ext>
            </a:extLst>
          </p:cNvPr>
          <p:cNvSpPr txBox="1"/>
          <p:nvPr/>
        </p:nvSpPr>
        <p:spPr>
          <a:xfrm>
            <a:off x="842554" y="19011"/>
            <a:ext cx="3982720" cy="1015663"/>
          </a:xfrm>
          <a:prstGeom prst="rect">
            <a:avLst/>
          </a:prstGeom>
          <a:noFill/>
        </p:spPr>
        <p:txBody>
          <a:bodyPr wrap="square" rtlCol="0">
            <a:spAutoFit/>
          </a:bodyPr>
          <a:lstStyle/>
          <a:p>
            <a:pPr algn="ctr"/>
            <a:r>
              <a:rPr lang="en-GB" sz="3200" b="1" u="sng" dirty="0">
                <a:latin typeface="Century Gothic" panose="020B0502020202020204" pitchFamily="34" charset="0"/>
              </a:rPr>
              <a:t>All about England</a:t>
            </a:r>
          </a:p>
          <a:p>
            <a:pPr algn="ctr"/>
            <a:r>
              <a:rPr lang="en-GB" sz="2800" b="1" u="sng" dirty="0" err="1">
                <a:latin typeface="Century Gothic" panose="020B0502020202020204" pitchFamily="34" charset="0"/>
              </a:rPr>
              <a:t>Tutto</a:t>
            </a:r>
            <a:r>
              <a:rPr lang="en-GB" sz="2800" b="1" u="sng" dirty="0">
                <a:latin typeface="Century Gothic" panose="020B0502020202020204" pitchFamily="34" charset="0"/>
              </a:rPr>
              <a:t> </a:t>
            </a:r>
            <a:r>
              <a:rPr lang="en-GB" sz="2800" b="1" u="sng" dirty="0" err="1">
                <a:latin typeface="Century Gothic" panose="020B0502020202020204" pitchFamily="34" charset="0"/>
              </a:rPr>
              <a:t>sull’Inghilterra</a:t>
            </a:r>
            <a:endParaRPr lang="en-GB" sz="2800" b="1" u="sng" dirty="0">
              <a:latin typeface="Century Gothic" panose="020B0502020202020204" pitchFamily="34" charset="0"/>
            </a:endParaRPr>
          </a:p>
        </p:txBody>
      </p:sp>
      <p:sp>
        <p:nvSpPr>
          <p:cNvPr id="7" name="TextBox 6">
            <a:extLst>
              <a:ext uri="{FF2B5EF4-FFF2-40B4-BE49-F238E27FC236}">
                <a16:creationId xmlns:a16="http://schemas.microsoft.com/office/drawing/2014/main" id="{995CBB2F-C50F-4351-80CB-81C0081E6707}"/>
              </a:ext>
            </a:extLst>
          </p:cNvPr>
          <p:cNvSpPr txBox="1"/>
          <p:nvPr/>
        </p:nvSpPr>
        <p:spPr>
          <a:xfrm>
            <a:off x="-52740" y="1541042"/>
            <a:ext cx="6148739" cy="615553"/>
          </a:xfrm>
          <a:prstGeom prst="rect">
            <a:avLst/>
          </a:prstGeom>
          <a:noFill/>
        </p:spPr>
        <p:txBody>
          <a:bodyPr wrap="square" rtlCol="0">
            <a:spAutoFit/>
          </a:bodyPr>
          <a:lstStyle/>
          <a:p>
            <a:r>
              <a:rPr lang="en-GB" b="1" u="sng" dirty="0">
                <a:solidFill>
                  <a:srgbClr val="7030A0"/>
                </a:solidFill>
                <a:latin typeface="Century Gothic" panose="020B0502020202020204" pitchFamily="34" charset="0"/>
              </a:rPr>
              <a:t>Live in 5</a:t>
            </a:r>
            <a:r>
              <a:rPr lang="en-GB" dirty="0">
                <a:solidFill>
                  <a:srgbClr val="7030A0"/>
                </a:solidFill>
                <a:latin typeface="Century Gothic" panose="020B0502020202020204" pitchFamily="34" charset="0"/>
              </a:rPr>
              <a:t> – label the map with the following places</a:t>
            </a:r>
          </a:p>
          <a:p>
            <a:r>
              <a:rPr lang="en-GB" sz="1600" b="1" u="sng" dirty="0">
                <a:solidFill>
                  <a:srgbClr val="7030A0"/>
                </a:solidFill>
                <a:latin typeface="Century Gothic" panose="020B0502020202020204" pitchFamily="34" charset="0"/>
              </a:rPr>
              <a:t>Vivi in cinque</a:t>
            </a:r>
            <a:r>
              <a:rPr lang="en-GB" sz="1600" dirty="0">
                <a:solidFill>
                  <a:srgbClr val="7030A0"/>
                </a:solidFill>
                <a:latin typeface="Century Gothic" panose="020B0502020202020204" pitchFamily="34" charset="0"/>
              </a:rPr>
              <a:t> – </a:t>
            </a:r>
            <a:r>
              <a:rPr lang="en-GB" sz="1600" dirty="0" err="1">
                <a:solidFill>
                  <a:srgbClr val="7030A0"/>
                </a:solidFill>
                <a:latin typeface="Century Gothic" panose="020B0502020202020204" pitchFamily="34" charset="0"/>
              </a:rPr>
              <a:t>etichetta</a:t>
            </a:r>
            <a:r>
              <a:rPr lang="en-GB" sz="1600" dirty="0">
                <a:solidFill>
                  <a:srgbClr val="7030A0"/>
                </a:solidFill>
                <a:latin typeface="Century Gothic" panose="020B0502020202020204" pitchFamily="34" charset="0"/>
              </a:rPr>
              <a:t> la </a:t>
            </a:r>
            <a:r>
              <a:rPr lang="en-GB" sz="1600" dirty="0" err="1">
                <a:solidFill>
                  <a:srgbClr val="7030A0"/>
                </a:solidFill>
                <a:latin typeface="Century Gothic" panose="020B0502020202020204" pitchFamily="34" charset="0"/>
              </a:rPr>
              <a:t>tua</a:t>
            </a:r>
            <a:r>
              <a:rPr lang="en-GB" sz="1600" dirty="0">
                <a:solidFill>
                  <a:srgbClr val="7030A0"/>
                </a:solidFill>
                <a:latin typeface="Century Gothic" panose="020B0502020202020204" pitchFamily="34" charset="0"/>
              </a:rPr>
              <a:t> </a:t>
            </a:r>
            <a:r>
              <a:rPr lang="en-GB" sz="1600" dirty="0" err="1">
                <a:solidFill>
                  <a:srgbClr val="7030A0"/>
                </a:solidFill>
                <a:latin typeface="Century Gothic" panose="020B0502020202020204" pitchFamily="34" charset="0"/>
              </a:rPr>
              <a:t>mappa</a:t>
            </a:r>
            <a:r>
              <a:rPr lang="en-GB" sz="1600" dirty="0">
                <a:solidFill>
                  <a:srgbClr val="7030A0"/>
                </a:solidFill>
                <a:latin typeface="Century Gothic" panose="020B0502020202020204" pitchFamily="34" charset="0"/>
              </a:rPr>
              <a:t> con </a:t>
            </a:r>
            <a:r>
              <a:rPr lang="en-GB" sz="1600" dirty="0" err="1">
                <a:solidFill>
                  <a:srgbClr val="7030A0"/>
                </a:solidFill>
                <a:latin typeface="Century Gothic" panose="020B0502020202020204" pitchFamily="34" charset="0"/>
              </a:rPr>
              <a:t>i</a:t>
            </a:r>
            <a:r>
              <a:rPr lang="en-GB" sz="1600" dirty="0">
                <a:solidFill>
                  <a:srgbClr val="7030A0"/>
                </a:solidFill>
                <a:latin typeface="Century Gothic" panose="020B0502020202020204" pitchFamily="34" charset="0"/>
              </a:rPr>
              <a:t> </a:t>
            </a:r>
            <a:r>
              <a:rPr lang="en-GB" sz="1600" dirty="0" err="1">
                <a:solidFill>
                  <a:srgbClr val="7030A0"/>
                </a:solidFill>
                <a:latin typeface="Century Gothic" panose="020B0502020202020204" pitchFamily="34" charset="0"/>
              </a:rPr>
              <a:t>seguenti</a:t>
            </a:r>
            <a:r>
              <a:rPr lang="en-GB" sz="1600" dirty="0">
                <a:solidFill>
                  <a:srgbClr val="7030A0"/>
                </a:solidFill>
                <a:latin typeface="Century Gothic" panose="020B0502020202020204" pitchFamily="34" charset="0"/>
              </a:rPr>
              <a:t> </a:t>
            </a:r>
            <a:r>
              <a:rPr lang="en-GB" sz="1600" dirty="0" err="1">
                <a:solidFill>
                  <a:srgbClr val="7030A0"/>
                </a:solidFill>
                <a:latin typeface="Century Gothic" panose="020B0502020202020204" pitchFamily="34" charset="0"/>
              </a:rPr>
              <a:t>luoghi</a:t>
            </a:r>
            <a:endParaRPr lang="en-GB" sz="1600" dirty="0">
              <a:solidFill>
                <a:srgbClr val="7030A0"/>
              </a:solidFill>
              <a:latin typeface="Century Gothic" panose="020B0502020202020204" pitchFamily="34" charset="0"/>
            </a:endParaRPr>
          </a:p>
        </p:txBody>
      </p:sp>
      <p:pic>
        <p:nvPicPr>
          <p:cNvPr id="9" name="Picture 8">
            <a:extLst>
              <a:ext uri="{FF2B5EF4-FFF2-40B4-BE49-F238E27FC236}">
                <a16:creationId xmlns:a16="http://schemas.microsoft.com/office/drawing/2014/main" id="{602249E6-97C5-4970-9460-A5CFF0264993}"/>
              </a:ext>
            </a:extLst>
          </p:cNvPr>
          <p:cNvPicPr>
            <a:picLocks noChangeAspect="1"/>
          </p:cNvPicPr>
          <p:nvPr/>
        </p:nvPicPr>
        <p:blipFill>
          <a:blip r:embed="rId2"/>
          <a:stretch>
            <a:fillRect/>
          </a:stretch>
        </p:blipFill>
        <p:spPr>
          <a:xfrm>
            <a:off x="6038886" y="751185"/>
            <a:ext cx="6192573" cy="6091575"/>
          </a:xfrm>
          <a:prstGeom prst="rect">
            <a:avLst/>
          </a:prstGeom>
        </p:spPr>
      </p:pic>
      <p:sp>
        <p:nvSpPr>
          <p:cNvPr id="10" name="TextBox 9">
            <a:extLst>
              <a:ext uri="{FF2B5EF4-FFF2-40B4-BE49-F238E27FC236}">
                <a16:creationId xmlns:a16="http://schemas.microsoft.com/office/drawing/2014/main" id="{74216F27-E663-4C21-9FA1-39DB128DA6B1}"/>
              </a:ext>
            </a:extLst>
          </p:cNvPr>
          <p:cNvSpPr txBox="1"/>
          <p:nvPr/>
        </p:nvSpPr>
        <p:spPr>
          <a:xfrm>
            <a:off x="-52739" y="3997141"/>
            <a:ext cx="6912429" cy="1846659"/>
          </a:xfrm>
          <a:prstGeom prst="rect">
            <a:avLst/>
          </a:prstGeom>
          <a:noFill/>
        </p:spPr>
        <p:txBody>
          <a:bodyPr wrap="square" rtlCol="0">
            <a:spAutoFit/>
          </a:bodyPr>
          <a:lstStyle/>
          <a:p>
            <a:r>
              <a:rPr lang="en-GB" sz="1600" b="1" dirty="0">
                <a:latin typeface="Century Gothic" panose="020B0502020202020204" pitchFamily="34" charset="0"/>
              </a:rPr>
              <a:t>Towns and Cities </a:t>
            </a:r>
            <a:r>
              <a:rPr lang="en-GB" sz="1400" b="1" dirty="0">
                <a:latin typeface="Century Gothic" panose="020B0502020202020204" pitchFamily="34" charset="0"/>
              </a:rPr>
              <a:t>(</a:t>
            </a:r>
            <a:r>
              <a:rPr lang="en-GB" sz="1400" b="1" dirty="0" err="1">
                <a:latin typeface="Century Gothic" panose="020B0502020202020204" pitchFamily="34" charset="0"/>
              </a:rPr>
              <a:t>Città</a:t>
            </a:r>
            <a:r>
              <a:rPr lang="en-GB" sz="1400" b="1" dirty="0">
                <a:latin typeface="Century Gothic" panose="020B0502020202020204" pitchFamily="34" charset="0"/>
              </a:rPr>
              <a:t>)</a:t>
            </a:r>
            <a:r>
              <a:rPr lang="en-GB" sz="1600" b="1" dirty="0">
                <a:latin typeface="Century Gothic" panose="020B0502020202020204" pitchFamily="34" charset="0"/>
              </a:rPr>
              <a:t>	Countries </a:t>
            </a:r>
            <a:r>
              <a:rPr lang="en-GB" sz="1400" b="1" dirty="0">
                <a:latin typeface="Century Gothic" panose="020B0502020202020204" pitchFamily="34" charset="0"/>
              </a:rPr>
              <a:t>(</a:t>
            </a:r>
            <a:r>
              <a:rPr lang="en-GB" sz="1400" b="1" dirty="0" err="1">
                <a:latin typeface="Century Gothic" panose="020B0502020202020204" pitchFamily="34" charset="0"/>
              </a:rPr>
              <a:t>Paesi</a:t>
            </a:r>
            <a:r>
              <a:rPr lang="en-GB" sz="1400" b="1" dirty="0">
                <a:latin typeface="Century Gothic" panose="020B0502020202020204" pitchFamily="34" charset="0"/>
              </a:rPr>
              <a:t>)</a:t>
            </a:r>
          </a:p>
          <a:p>
            <a:r>
              <a:rPr lang="en-GB" sz="1600" dirty="0">
                <a:latin typeface="Century Gothic" panose="020B0502020202020204" pitchFamily="34" charset="0"/>
              </a:rPr>
              <a:t>London </a:t>
            </a:r>
            <a:r>
              <a:rPr lang="en-GB" sz="1400" dirty="0">
                <a:latin typeface="Century Gothic" panose="020B0502020202020204" pitchFamily="34" charset="0"/>
              </a:rPr>
              <a:t>(</a:t>
            </a:r>
            <a:r>
              <a:rPr lang="en-GB" sz="1400" dirty="0" err="1">
                <a:latin typeface="Century Gothic" panose="020B0502020202020204" pitchFamily="34" charset="0"/>
              </a:rPr>
              <a:t>Londra</a:t>
            </a:r>
            <a:r>
              <a:rPr lang="en-GB" sz="1400" dirty="0">
                <a:latin typeface="Century Gothic" panose="020B0502020202020204" pitchFamily="34" charset="0"/>
              </a:rPr>
              <a:t>)</a:t>
            </a:r>
            <a:r>
              <a:rPr lang="en-GB" sz="1600" dirty="0">
                <a:latin typeface="Century Gothic" panose="020B0502020202020204" pitchFamily="34" charset="0"/>
              </a:rPr>
              <a:t>		England </a:t>
            </a:r>
            <a:r>
              <a:rPr lang="en-GB" sz="1400" dirty="0">
                <a:latin typeface="Century Gothic" panose="020B0502020202020204" pitchFamily="34" charset="0"/>
              </a:rPr>
              <a:t>(</a:t>
            </a:r>
            <a:r>
              <a:rPr lang="en-GB" sz="1400" dirty="0" err="1">
                <a:latin typeface="Century Gothic" panose="020B0502020202020204" pitchFamily="34" charset="0"/>
              </a:rPr>
              <a:t>Inghilterra</a:t>
            </a:r>
            <a:r>
              <a:rPr lang="en-GB" sz="1400" dirty="0">
                <a:latin typeface="Century Gothic" panose="020B0502020202020204" pitchFamily="34" charset="0"/>
              </a:rPr>
              <a:t>)</a:t>
            </a:r>
          </a:p>
          <a:p>
            <a:r>
              <a:rPr lang="en-GB" sz="1600" dirty="0">
                <a:latin typeface="Century Gothic" panose="020B0502020202020204" pitchFamily="34" charset="0"/>
              </a:rPr>
              <a:t>Accrington		Northern Ireland </a:t>
            </a:r>
            <a:r>
              <a:rPr lang="en-GB" sz="1400" dirty="0">
                <a:latin typeface="Century Gothic" panose="020B0502020202020204" pitchFamily="34" charset="0"/>
              </a:rPr>
              <a:t>(</a:t>
            </a:r>
            <a:r>
              <a:rPr lang="en-GB" sz="1400" dirty="0" err="1">
                <a:latin typeface="Century Gothic" panose="020B0502020202020204" pitchFamily="34" charset="0"/>
              </a:rPr>
              <a:t>Irlanda</a:t>
            </a:r>
            <a:r>
              <a:rPr lang="en-GB" sz="1400" dirty="0">
                <a:latin typeface="Century Gothic" panose="020B0502020202020204" pitchFamily="34" charset="0"/>
              </a:rPr>
              <a:t> del Nord)</a:t>
            </a:r>
          </a:p>
          <a:p>
            <a:r>
              <a:rPr lang="en-GB" sz="1600" dirty="0">
                <a:latin typeface="Century Gothic" panose="020B0502020202020204" pitchFamily="34" charset="0"/>
              </a:rPr>
              <a:t>Manchester		Scotland </a:t>
            </a:r>
            <a:r>
              <a:rPr lang="en-GB" sz="1400" dirty="0">
                <a:latin typeface="Century Gothic" panose="020B0502020202020204" pitchFamily="34" charset="0"/>
              </a:rPr>
              <a:t>(</a:t>
            </a:r>
            <a:r>
              <a:rPr lang="en-GB" sz="1400" dirty="0" err="1">
                <a:latin typeface="Century Gothic" panose="020B0502020202020204" pitchFamily="34" charset="0"/>
              </a:rPr>
              <a:t>Scozia</a:t>
            </a:r>
            <a:r>
              <a:rPr lang="en-GB" sz="1400" dirty="0">
                <a:latin typeface="Century Gothic" panose="020B0502020202020204" pitchFamily="34" charset="0"/>
              </a:rPr>
              <a:t>)</a:t>
            </a:r>
          </a:p>
          <a:p>
            <a:r>
              <a:rPr lang="en-GB" sz="1600" dirty="0">
                <a:latin typeface="Century Gothic" panose="020B0502020202020204" pitchFamily="34" charset="0"/>
              </a:rPr>
              <a:t>Edinburgh </a:t>
            </a:r>
            <a:r>
              <a:rPr lang="en-GB" sz="1400" dirty="0">
                <a:latin typeface="Century Gothic" panose="020B0502020202020204" pitchFamily="34" charset="0"/>
              </a:rPr>
              <a:t>(</a:t>
            </a:r>
            <a:r>
              <a:rPr lang="en-GB" sz="1400" dirty="0" err="1">
                <a:latin typeface="Century Gothic" panose="020B0502020202020204" pitchFamily="34" charset="0"/>
              </a:rPr>
              <a:t>Edimburgo</a:t>
            </a:r>
            <a:r>
              <a:rPr lang="en-GB" sz="1400" dirty="0">
                <a:latin typeface="Century Gothic" panose="020B0502020202020204" pitchFamily="34" charset="0"/>
              </a:rPr>
              <a:t>)	</a:t>
            </a:r>
            <a:r>
              <a:rPr lang="en-GB" sz="1600" dirty="0">
                <a:latin typeface="Century Gothic" panose="020B0502020202020204" pitchFamily="34" charset="0"/>
              </a:rPr>
              <a:t>Wales </a:t>
            </a:r>
            <a:r>
              <a:rPr lang="en-GB" sz="1400" dirty="0">
                <a:latin typeface="Century Gothic" panose="020B0502020202020204" pitchFamily="34" charset="0"/>
              </a:rPr>
              <a:t>(</a:t>
            </a:r>
            <a:r>
              <a:rPr lang="en-GB" sz="1400" dirty="0" err="1">
                <a:latin typeface="Century Gothic" panose="020B0502020202020204" pitchFamily="34" charset="0"/>
              </a:rPr>
              <a:t>Galles</a:t>
            </a:r>
            <a:r>
              <a:rPr lang="en-GB" sz="1400" dirty="0">
                <a:latin typeface="Century Gothic" panose="020B0502020202020204" pitchFamily="34" charset="0"/>
              </a:rPr>
              <a:t>)</a:t>
            </a:r>
          </a:p>
          <a:p>
            <a:r>
              <a:rPr lang="en-GB" sz="1600" dirty="0">
                <a:latin typeface="Century Gothic" panose="020B0502020202020204" pitchFamily="34" charset="0"/>
              </a:rPr>
              <a:t>Cardiff</a:t>
            </a:r>
          </a:p>
          <a:p>
            <a:r>
              <a:rPr lang="en-GB" sz="1600" dirty="0">
                <a:latin typeface="Century Gothic" panose="020B0502020202020204" pitchFamily="34" charset="0"/>
              </a:rPr>
              <a:t>Belfast</a:t>
            </a:r>
          </a:p>
        </p:txBody>
      </p:sp>
      <p:sp>
        <p:nvSpPr>
          <p:cNvPr id="8" name="TextBox 7">
            <a:extLst>
              <a:ext uri="{FF2B5EF4-FFF2-40B4-BE49-F238E27FC236}">
                <a16:creationId xmlns:a16="http://schemas.microsoft.com/office/drawing/2014/main" id="{8ED97A6F-259B-4676-B4AB-44397B1469D9}"/>
              </a:ext>
            </a:extLst>
          </p:cNvPr>
          <p:cNvSpPr txBox="1"/>
          <p:nvPr/>
        </p:nvSpPr>
        <p:spPr>
          <a:xfrm>
            <a:off x="10197194" y="4724791"/>
            <a:ext cx="1145721" cy="369332"/>
          </a:xfrm>
          <a:prstGeom prst="rect">
            <a:avLst/>
          </a:prstGeom>
          <a:noFill/>
          <a:ln>
            <a:noFill/>
          </a:ln>
        </p:spPr>
        <p:txBody>
          <a:bodyPr wrap="square">
            <a:spAutoFit/>
          </a:bodyPr>
          <a:lstStyle/>
          <a:p>
            <a:r>
              <a:rPr lang="en-GB" b="1" dirty="0">
                <a:latin typeface="Century Gothic" panose="020B0502020202020204" pitchFamily="34" charset="0"/>
              </a:rPr>
              <a:t>________</a:t>
            </a:r>
            <a:endParaRPr lang="en-GB" b="1" dirty="0"/>
          </a:p>
        </p:txBody>
      </p:sp>
      <p:sp>
        <p:nvSpPr>
          <p:cNvPr id="11" name="TextBox 10">
            <a:extLst>
              <a:ext uri="{FF2B5EF4-FFF2-40B4-BE49-F238E27FC236}">
                <a16:creationId xmlns:a16="http://schemas.microsoft.com/office/drawing/2014/main" id="{B2A58D25-BD1B-4D38-A4DB-B46B46A5B23A}"/>
              </a:ext>
            </a:extLst>
          </p:cNvPr>
          <p:cNvSpPr txBox="1"/>
          <p:nvPr/>
        </p:nvSpPr>
        <p:spPr>
          <a:xfrm>
            <a:off x="8860698" y="5178285"/>
            <a:ext cx="1145721" cy="369332"/>
          </a:xfrm>
          <a:prstGeom prst="rect">
            <a:avLst/>
          </a:prstGeom>
          <a:noFill/>
          <a:ln>
            <a:noFill/>
          </a:ln>
        </p:spPr>
        <p:txBody>
          <a:bodyPr wrap="square">
            <a:spAutoFit/>
          </a:bodyPr>
          <a:lstStyle/>
          <a:p>
            <a:r>
              <a:rPr lang="en-GB" b="1" dirty="0">
                <a:latin typeface="Century Gothic" panose="020B0502020202020204" pitchFamily="34" charset="0"/>
              </a:rPr>
              <a:t>________</a:t>
            </a:r>
            <a:endParaRPr lang="en-GB" b="1" dirty="0"/>
          </a:p>
        </p:txBody>
      </p:sp>
      <p:sp>
        <p:nvSpPr>
          <p:cNvPr id="12" name="TextBox 11">
            <a:extLst>
              <a:ext uri="{FF2B5EF4-FFF2-40B4-BE49-F238E27FC236}">
                <a16:creationId xmlns:a16="http://schemas.microsoft.com/office/drawing/2014/main" id="{5C932C98-F4B9-4991-BC26-522B76014A4B}"/>
              </a:ext>
            </a:extLst>
          </p:cNvPr>
          <p:cNvSpPr txBox="1"/>
          <p:nvPr/>
        </p:nvSpPr>
        <p:spPr>
          <a:xfrm>
            <a:off x="8809309" y="2226939"/>
            <a:ext cx="1248501" cy="369332"/>
          </a:xfrm>
          <a:prstGeom prst="rect">
            <a:avLst/>
          </a:prstGeom>
          <a:noFill/>
          <a:ln>
            <a:noFill/>
          </a:ln>
        </p:spPr>
        <p:txBody>
          <a:bodyPr wrap="square">
            <a:spAutoFit/>
          </a:bodyPr>
          <a:lstStyle/>
          <a:p>
            <a:r>
              <a:rPr lang="en-GB" b="1" dirty="0">
                <a:latin typeface="Century Gothic" panose="020B0502020202020204" pitchFamily="34" charset="0"/>
              </a:rPr>
              <a:t>_________</a:t>
            </a:r>
            <a:endParaRPr lang="en-GB" b="1" dirty="0"/>
          </a:p>
        </p:txBody>
      </p:sp>
      <p:sp>
        <p:nvSpPr>
          <p:cNvPr id="13" name="TextBox 12">
            <a:extLst>
              <a:ext uri="{FF2B5EF4-FFF2-40B4-BE49-F238E27FC236}">
                <a16:creationId xmlns:a16="http://schemas.microsoft.com/office/drawing/2014/main" id="{B51F3616-AF54-4CB9-AE2E-332324E84DB9}"/>
              </a:ext>
            </a:extLst>
          </p:cNvPr>
          <p:cNvSpPr txBox="1"/>
          <p:nvPr/>
        </p:nvSpPr>
        <p:spPr>
          <a:xfrm>
            <a:off x="6675120" y="2853191"/>
            <a:ext cx="1282908" cy="369332"/>
          </a:xfrm>
          <a:prstGeom prst="rect">
            <a:avLst/>
          </a:prstGeom>
          <a:noFill/>
          <a:ln>
            <a:noFill/>
          </a:ln>
        </p:spPr>
        <p:txBody>
          <a:bodyPr wrap="square">
            <a:spAutoFit/>
          </a:bodyPr>
          <a:lstStyle/>
          <a:p>
            <a:r>
              <a:rPr lang="en-GB" b="1" dirty="0">
                <a:latin typeface="Century Gothic" panose="020B0502020202020204" pitchFamily="34" charset="0"/>
              </a:rPr>
              <a:t>_________</a:t>
            </a:r>
            <a:endParaRPr lang="en-GB" b="1" dirty="0"/>
          </a:p>
        </p:txBody>
      </p:sp>
      <p:cxnSp>
        <p:nvCxnSpPr>
          <p:cNvPr id="3" name="Straight Arrow Connector 2">
            <a:extLst>
              <a:ext uri="{FF2B5EF4-FFF2-40B4-BE49-F238E27FC236}">
                <a16:creationId xmlns:a16="http://schemas.microsoft.com/office/drawing/2014/main" id="{D9775965-6314-4DF0-8F3A-F62ADBAD03E9}"/>
              </a:ext>
            </a:extLst>
          </p:cNvPr>
          <p:cNvCxnSpPr>
            <a:cxnSpLocks/>
          </p:cNvCxnSpPr>
          <p:nvPr/>
        </p:nvCxnSpPr>
        <p:spPr>
          <a:xfrm>
            <a:off x="7762240" y="3139440"/>
            <a:ext cx="436880" cy="487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9EE053-F3B5-4959-A933-B840F9A137FE}"/>
              </a:ext>
            </a:extLst>
          </p:cNvPr>
          <p:cNvSpPr txBox="1"/>
          <p:nvPr/>
        </p:nvSpPr>
        <p:spPr>
          <a:xfrm flipH="1">
            <a:off x="11295503" y="5389881"/>
            <a:ext cx="120227" cy="523220"/>
          </a:xfrm>
          <a:prstGeom prst="rect">
            <a:avLst/>
          </a:prstGeom>
          <a:noFill/>
        </p:spPr>
        <p:txBody>
          <a:bodyPr wrap="square" rtlCol="0">
            <a:spAutoFit/>
          </a:bodyPr>
          <a:lstStyle/>
          <a:p>
            <a:r>
              <a:rPr lang="en-GB" sz="2800" b="1" dirty="0"/>
              <a:t>.</a:t>
            </a:r>
          </a:p>
        </p:txBody>
      </p:sp>
      <p:sp>
        <p:nvSpPr>
          <p:cNvPr id="24" name="TextBox 23">
            <a:extLst>
              <a:ext uri="{FF2B5EF4-FFF2-40B4-BE49-F238E27FC236}">
                <a16:creationId xmlns:a16="http://schemas.microsoft.com/office/drawing/2014/main" id="{BECC121A-95D5-4931-A043-A78A789DBB2D}"/>
              </a:ext>
            </a:extLst>
          </p:cNvPr>
          <p:cNvSpPr txBox="1"/>
          <p:nvPr/>
        </p:nvSpPr>
        <p:spPr>
          <a:xfrm flipH="1">
            <a:off x="9616286" y="5439134"/>
            <a:ext cx="120227" cy="523220"/>
          </a:xfrm>
          <a:prstGeom prst="rect">
            <a:avLst/>
          </a:prstGeom>
          <a:noFill/>
        </p:spPr>
        <p:txBody>
          <a:bodyPr wrap="square" rtlCol="0">
            <a:spAutoFit/>
          </a:bodyPr>
          <a:lstStyle/>
          <a:p>
            <a:r>
              <a:rPr lang="en-GB" sz="2800" b="1" dirty="0"/>
              <a:t>.</a:t>
            </a:r>
          </a:p>
        </p:txBody>
      </p:sp>
      <p:sp>
        <p:nvSpPr>
          <p:cNvPr id="25" name="TextBox 24">
            <a:extLst>
              <a:ext uri="{FF2B5EF4-FFF2-40B4-BE49-F238E27FC236}">
                <a16:creationId xmlns:a16="http://schemas.microsoft.com/office/drawing/2014/main" id="{2D21134C-41D5-4168-BA84-D58960F2F6D7}"/>
              </a:ext>
            </a:extLst>
          </p:cNvPr>
          <p:cNvSpPr txBox="1"/>
          <p:nvPr/>
        </p:nvSpPr>
        <p:spPr>
          <a:xfrm flipH="1">
            <a:off x="10076967" y="4201571"/>
            <a:ext cx="120227" cy="523220"/>
          </a:xfrm>
          <a:prstGeom prst="rect">
            <a:avLst/>
          </a:prstGeom>
          <a:noFill/>
        </p:spPr>
        <p:txBody>
          <a:bodyPr wrap="square" rtlCol="0">
            <a:spAutoFit/>
          </a:bodyPr>
          <a:lstStyle/>
          <a:p>
            <a:r>
              <a:rPr lang="en-GB" sz="2800" b="1" dirty="0"/>
              <a:t>.</a:t>
            </a:r>
          </a:p>
        </p:txBody>
      </p:sp>
      <p:sp>
        <p:nvSpPr>
          <p:cNvPr id="26" name="TextBox 25">
            <a:extLst>
              <a:ext uri="{FF2B5EF4-FFF2-40B4-BE49-F238E27FC236}">
                <a16:creationId xmlns:a16="http://schemas.microsoft.com/office/drawing/2014/main" id="{1B5DCAD9-B364-4FF0-8E2E-101CDC8941F4}"/>
              </a:ext>
            </a:extLst>
          </p:cNvPr>
          <p:cNvSpPr txBox="1"/>
          <p:nvPr/>
        </p:nvSpPr>
        <p:spPr>
          <a:xfrm flipH="1">
            <a:off x="9956740" y="4028813"/>
            <a:ext cx="120227" cy="523220"/>
          </a:xfrm>
          <a:prstGeom prst="rect">
            <a:avLst/>
          </a:prstGeom>
          <a:noFill/>
        </p:spPr>
        <p:txBody>
          <a:bodyPr wrap="square" rtlCol="0">
            <a:spAutoFit/>
          </a:bodyPr>
          <a:lstStyle/>
          <a:p>
            <a:r>
              <a:rPr lang="en-GB" sz="2800" b="1" dirty="0"/>
              <a:t>.</a:t>
            </a:r>
          </a:p>
        </p:txBody>
      </p:sp>
      <p:sp>
        <p:nvSpPr>
          <p:cNvPr id="27" name="TextBox 26">
            <a:extLst>
              <a:ext uri="{FF2B5EF4-FFF2-40B4-BE49-F238E27FC236}">
                <a16:creationId xmlns:a16="http://schemas.microsoft.com/office/drawing/2014/main" id="{F7F6E429-B9FF-4472-BE67-85D0E3C057F7}"/>
              </a:ext>
            </a:extLst>
          </p:cNvPr>
          <p:cNvSpPr txBox="1"/>
          <p:nvPr/>
        </p:nvSpPr>
        <p:spPr>
          <a:xfrm flipH="1">
            <a:off x="8287988" y="3535362"/>
            <a:ext cx="120227" cy="523220"/>
          </a:xfrm>
          <a:prstGeom prst="rect">
            <a:avLst/>
          </a:prstGeom>
          <a:noFill/>
        </p:spPr>
        <p:txBody>
          <a:bodyPr wrap="square" rtlCol="0">
            <a:spAutoFit/>
          </a:bodyPr>
          <a:lstStyle/>
          <a:p>
            <a:r>
              <a:rPr lang="en-GB" sz="2800" b="1" dirty="0"/>
              <a:t>.</a:t>
            </a:r>
          </a:p>
        </p:txBody>
      </p:sp>
      <p:sp>
        <p:nvSpPr>
          <p:cNvPr id="28" name="TextBox 27">
            <a:extLst>
              <a:ext uri="{FF2B5EF4-FFF2-40B4-BE49-F238E27FC236}">
                <a16:creationId xmlns:a16="http://schemas.microsoft.com/office/drawing/2014/main" id="{762B9137-B0EA-4821-B960-89621F650970}"/>
              </a:ext>
            </a:extLst>
          </p:cNvPr>
          <p:cNvSpPr txBox="1"/>
          <p:nvPr/>
        </p:nvSpPr>
        <p:spPr>
          <a:xfrm flipH="1">
            <a:off x="9616286" y="2638562"/>
            <a:ext cx="120227" cy="523220"/>
          </a:xfrm>
          <a:prstGeom prst="rect">
            <a:avLst/>
          </a:prstGeom>
          <a:noFill/>
        </p:spPr>
        <p:txBody>
          <a:bodyPr wrap="square" rtlCol="0">
            <a:spAutoFit/>
          </a:bodyPr>
          <a:lstStyle/>
          <a:p>
            <a:r>
              <a:rPr lang="en-GB" sz="2800" b="1" dirty="0"/>
              <a:t>.</a:t>
            </a:r>
          </a:p>
        </p:txBody>
      </p:sp>
      <p:sp>
        <p:nvSpPr>
          <p:cNvPr id="29" name="Date Placeholder 4">
            <a:extLst>
              <a:ext uri="{FF2B5EF4-FFF2-40B4-BE49-F238E27FC236}">
                <a16:creationId xmlns:a16="http://schemas.microsoft.com/office/drawing/2014/main" id="{84EF85B0-08BD-4CF9-B732-5AD3D390400D}"/>
              </a:ext>
            </a:extLst>
          </p:cNvPr>
          <p:cNvSpPr>
            <a:spLocks noGrp="1"/>
          </p:cNvSpPr>
          <p:nvPr>
            <p:ph type="dt" sz="half" idx="10"/>
          </p:nvPr>
        </p:nvSpPr>
        <p:spPr>
          <a:xfrm>
            <a:off x="6675120" y="-40640"/>
            <a:ext cx="5516880" cy="749534"/>
          </a:xfrm>
        </p:spPr>
        <p:txBody>
          <a:bodyPr/>
          <a:lstStyle/>
          <a:p>
            <a:pPr algn="r"/>
            <a:r>
              <a:rPr lang="it-IT" sz="2400" u="sng" dirty="0">
                <a:latin typeface="Century Gothic" panose="020B0502020202020204" pitchFamily="34" charset="0"/>
              </a:rPr>
              <a:t>Tuesday 22 March 2022</a:t>
            </a:r>
          </a:p>
          <a:p>
            <a:pPr algn="r"/>
            <a:r>
              <a:rPr lang="it-IT" sz="2400" u="sng" dirty="0">
                <a:latin typeface="Century Gothic" panose="020B0502020202020204" pitchFamily="34" charset="0"/>
              </a:rPr>
              <a:t>martedì 22 marzo 2022</a:t>
            </a:r>
            <a:endParaRPr lang="en-GB" sz="2400" u="sng" dirty="0">
              <a:latin typeface="Century Gothic" panose="020B0502020202020204" pitchFamily="34" charset="0"/>
            </a:endParaRPr>
          </a:p>
        </p:txBody>
      </p:sp>
    </p:spTree>
    <p:extLst>
      <p:ext uri="{BB962C8B-B14F-4D97-AF65-F5344CB8AC3E}">
        <p14:creationId xmlns:p14="http://schemas.microsoft.com/office/powerpoint/2010/main" val="285163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A1458DB-FA2E-454D-82AE-3FAEEF23B0D6}"/>
              </a:ext>
            </a:extLst>
          </p:cNvPr>
          <p:cNvSpPr>
            <a:spLocks noGrp="1"/>
          </p:cNvSpPr>
          <p:nvPr>
            <p:ph type="dt" sz="half" idx="10"/>
          </p:nvPr>
        </p:nvSpPr>
        <p:spPr>
          <a:xfrm>
            <a:off x="6675120" y="-40640"/>
            <a:ext cx="5516880" cy="749534"/>
          </a:xfrm>
        </p:spPr>
        <p:txBody>
          <a:bodyPr/>
          <a:lstStyle/>
          <a:p>
            <a:pPr algn="r"/>
            <a:r>
              <a:rPr lang="it-IT" sz="2400" u="sng" dirty="0">
                <a:latin typeface="Century Gothic" panose="020B0502020202020204" pitchFamily="34" charset="0"/>
              </a:rPr>
              <a:t>Tuesday 22 March 2022</a:t>
            </a:r>
          </a:p>
          <a:p>
            <a:pPr algn="r"/>
            <a:r>
              <a:rPr lang="it-IT" sz="2400" u="sng" dirty="0">
                <a:latin typeface="Century Gothic" panose="020B0502020202020204" pitchFamily="34" charset="0"/>
              </a:rPr>
              <a:t>martedì 22 marzo 2022</a:t>
            </a:r>
            <a:endParaRPr lang="en-GB" sz="2400" u="sng" dirty="0">
              <a:latin typeface="Century Gothic" panose="020B0502020202020204" pitchFamily="34" charset="0"/>
            </a:endParaRPr>
          </a:p>
        </p:txBody>
      </p:sp>
      <p:sp>
        <p:nvSpPr>
          <p:cNvPr id="6" name="TextBox 5">
            <a:extLst>
              <a:ext uri="{FF2B5EF4-FFF2-40B4-BE49-F238E27FC236}">
                <a16:creationId xmlns:a16="http://schemas.microsoft.com/office/drawing/2014/main" id="{360942B0-7290-45EB-B5E9-1D17371FDBC5}"/>
              </a:ext>
            </a:extLst>
          </p:cNvPr>
          <p:cNvSpPr txBox="1"/>
          <p:nvPr/>
        </p:nvSpPr>
        <p:spPr>
          <a:xfrm>
            <a:off x="842554" y="19011"/>
            <a:ext cx="3982720" cy="1015663"/>
          </a:xfrm>
          <a:prstGeom prst="rect">
            <a:avLst/>
          </a:prstGeom>
          <a:noFill/>
        </p:spPr>
        <p:txBody>
          <a:bodyPr wrap="square" rtlCol="0">
            <a:spAutoFit/>
          </a:bodyPr>
          <a:lstStyle/>
          <a:p>
            <a:pPr algn="ctr"/>
            <a:r>
              <a:rPr lang="en-GB" sz="3200" b="1" u="sng" dirty="0">
                <a:latin typeface="Century Gothic" panose="020B0502020202020204" pitchFamily="34" charset="0"/>
              </a:rPr>
              <a:t>All about England</a:t>
            </a:r>
          </a:p>
          <a:p>
            <a:pPr algn="ctr"/>
            <a:r>
              <a:rPr lang="en-GB" sz="2800" b="1" u="sng" dirty="0" err="1">
                <a:latin typeface="Century Gothic" panose="020B0502020202020204" pitchFamily="34" charset="0"/>
              </a:rPr>
              <a:t>Tutto</a:t>
            </a:r>
            <a:r>
              <a:rPr lang="en-GB" sz="2800" b="1" u="sng" dirty="0">
                <a:latin typeface="Century Gothic" panose="020B0502020202020204" pitchFamily="34" charset="0"/>
              </a:rPr>
              <a:t> </a:t>
            </a:r>
            <a:r>
              <a:rPr lang="en-GB" sz="2800" b="1" u="sng" dirty="0" err="1">
                <a:latin typeface="Century Gothic" panose="020B0502020202020204" pitchFamily="34" charset="0"/>
              </a:rPr>
              <a:t>sull’Inghilterra</a:t>
            </a:r>
            <a:endParaRPr lang="en-GB" sz="2800" b="1" u="sng" dirty="0">
              <a:latin typeface="Century Gothic" panose="020B0502020202020204" pitchFamily="34" charset="0"/>
            </a:endParaRPr>
          </a:p>
        </p:txBody>
      </p:sp>
      <p:sp>
        <p:nvSpPr>
          <p:cNvPr id="7" name="TextBox 6">
            <a:extLst>
              <a:ext uri="{FF2B5EF4-FFF2-40B4-BE49-F238E27FC236}">
                <a16:creationId xmlns:a16="http://schemas.microsoft.com/office/drawing/2014/main" id="{995CBB2F-C50F-4351-80CB-81C0081E6707}"/>
              </a:ext>
            </a:extLst>
          </p:cNvPr>
          <p:cNvSpPr txBox="1"/>
          <p:nvPr/>
        </p:nvSpPr>
        <p:spPr>
          <a:xfrm>
            <a:off x="-52740" y="1541042"/>
            <a:ext cx="6148739" cy="615553"/>
          </a:xfrm>
          <a:prstGeom prst="rect">
            <a:avLst/>
          </a:prstGeom>
          <a:noFill/>
        </p:spPr>
        <p:txBody>
          <a:bodyPr wrap="square" rtlCol="0">
            <a:spAutoFit/>
          </a:bodyPr>
          <a:lstStyle/>
          <a:p>
            <a:r>
              <a:rPr lang="en-GB" b="1" u="sng" dirty="0">
                <a:solidFill>
                  <a:srgbClr val="7030A0"/>
                </a:solidFill>
                <a:latin typeface="Century Gothic" panose="020B0502020202020204" pitchFamily="34" charset="0"/>
              </a:rPr>
              <a:t>Live in 5</a:t>
            </a:r>
            <a:r>
              <a:rPr lang="en-GB" dirty="0">
                <a:solidFill>
                  <a:srgbClr val="7030A0"/>
                </a:solidFill>
                <a:latin typeface="Century Gothic" panose="020B0502020202020204" pitchFamily="34" charset="0"/>
              </a:rPr>
              <a:t> – label the map with the following places</a:t>
            </a:r>
          </a:p>
          <a:p>
            <a:r>
              <a:rPr lang="en-GB" sz="1600" b="1" u="sng" dirty="0">
                <a:solidFill>
                  <a:srgbClr val="7030A0"/>
                </a:solidFill>
                <a:latin typeface="Century Gothic" panose="020B0502020202020204" pitchFamily="34" charset="0"/>
              </a:rPr>
              <a:t>Vivi in cinque</a:t>
            </a:r>
            <a:r>
              <a:rPr lang="en-GB" sz="1600" dirty="0">
                <a:solidFill>
                  <a:srgbClr val="7030A0"/>
                </a:solidFill>
                <a:latin typeface="Century Gothic" panose="020B0502020202020204" pitchFamily="34" charset="0"/>
              </a:rPr>
              <a:t> – </a:t>
            </a:r>
            <a:r>
              <a:rPr lang="en-GB" sz="1600" dirty="0" err="1">
                <a:solidFill>
                  <a:srgbClr val="7030A0"/>
                </a:solidFill>
                <a:latin typeface="Century Gothic" panose="020B0502020202020204" pitchFamily="34" charset="0"/>
              </a:rPr>
              <a:t>etichetta</a:t>
            </a:r>
            <a:r>
              <a:rPr lang="en-GB" sz="1600" dirty="0">
                <a:solidFill>
                  <a:srgbClr val="7030A0"/>
                </a:solidFill>
                <a:latin typeface="Century Gothic" panose="020B0502020202020204" pitchFamily="34" charset="0"/>
              </a:rPr>
              <a:t> la </a:t>
            </a:r>
            <a:r>
              <a:rPr lang="en-GB" sz="1600" dirty="0" err="1">
                <a:solidFill>
                  <a:srgbClr val="7030A0"/>
                </a:solidFill>
                <a:latin typeface="Century Gothic" panose="020B0502020202020204" pitchFamily="34" charset="0"/>
              </a:rPr>
              <a:t>tua</a:t>
            </a:r>
            <a:r>
              <a:rPr lang="en-GB" sz="1600" dirty="0">
                <a:solidFill>
                  <a:srgbClr val="7030A0"/>
                </a:solidFill>
                <a:latin typeface="Century Gothic" panose="020B0502020202020204" pitchFamily="34" charset="0"/>
              </a:rPr>
              <a:t> </a:t>
            </a:r>
            <a:r>
              <a:rPr lang="en-GB" sz="1600" dirty="0" err="1">
                <a:solidFill>
                  <a:srgbClr val="7030A0"/>
                </a:solidFill>
                <a:latin typeface="Century Gothic" panose="020B0502020202020204" pitchFamily="34" charset="0"/>
              </a:rPr>
              <a:t>mappa</a:t>
            </a:r>
            <a:r>
              <a:rPr lang="en-GB" sz="1600" dirty="0">
                <a:solidFill>
                  <a:srgbClr val="7030A0"/>
                </a:solidFill>
                <a:latin typeface="Century Gothic" panose="020B0502020202020204" pitchFamily="34" charset="0"/>
              </a:rPr>
              <a:t> con </a:t>
            </a:r>
            <a:r>
              <a:rPr lang="en-GB" sz="1600" dirty="0" err="1">
                <a:solidFill>
                  <a:srgbClr val="7030A0"/>
                </a:solidFill>
                <a:latin typeface="Century Gothic" panose="020B0502020202020204" pitchFamily="34" charset="0"/>
              </a:rPr>
              <a:t>i</a:t>
            </a:r>
            <a:r>
              <a:rPr lang="en-GB" sz="1600" dirty="0">
                <a:solidFill>
                  <a:srgbClr val="7030A0"/>
                </a:solidFill>
                <a:latin typeface="Century Gothic" panose="020B0502020202020204" pitchFamily="34" charset="0"/>
              </a:rPr>
              <a:t> </a:t>
            </a:r>
            <a:r>
              <a:rPr lang="en-GB" sz="1600" dirty="0" err="1">
                <a:solidFill>
                  <a:srgbClr val="7030A0"/>
                </a:solidFill>
                <a:latin typeface="Century Gothic" panose="020B0502020202020204" pitchFamily="34" charset="0"/>
              </a:rPr>
              <a:t>seguenti</a:t>
            </a:r>
            <a:r>
              <a:rPr lang="en-GB" sz="1600" dirty="0">
                <a:solidFill>
                  <a:srgbClr val="7030A0"/>
                </a:solidFill>
                <a:latin typeface="Century Gothic" panose="020B0502020202020204" pitchFamily="34" charset="0"/>
              </a:rPr>
              <a:t> </a:t>
            </a:r>
            <a:r>
              <a:rPr lang="en-GB" sz="1600" dirty="0" err="1">
                <a:solidFill>
                  <a:srgbClr val="7030A0"/>
                </a:solidFill>
                <a:latin typeface="Century Gothic" panose="020B0502020202020204" pitchFamily="34" charset="0"/>
              </a:rPr>
              <a:t>luoghi</a:t>
            </a:r>
            <a:endParaRPr lang="en-GB" sz="1600" dirty="0">
              <a:solidFill>
                <a:srgbClr val="7030A0"/>
              </a:solidFill>
              <a:latin typeface="Century Gothic" panose="020B0502020202020204" pitchFamily="34" charset="0"/>
            </a:endParaRPr>
          </a:p>
        </p:txBody>
      </p:sp>
      <p:pic>
        <p:nvPicPr>
          <p:cNvPr id="9" name="Picture 8">
            <a:extLst>
              <a:ext uri="{FF2B5EF4-FFF2-40B4-BE49-F238E27FC236}">
                <a16:creationId xmlns:a16="http://schemas.microsoft.com/office/drawing/2014/main" id="{602249E6-97C5-4970-9460-A5CFF0264993}"/>
              </a:ext>
            </a:extLst>
          </p:cNvPr>
          <p:cNvPicPr>
            <a:picLocks noChangeAspect="1"/>
          </p:cNvPicPr>
          <p:nvPr/>
        </p:nvPicPr>
        <p:blipFill>
          <a:blip r:embed="rId2"/>
          <a:stretch>
            <a:fillRect/>
          </a:stretch>
        </p:blipFill>
        <p:spPr>
          <a:xfrm>
            <a:off x="6038886" y="751185"/>
            <a:ext cx="6192573" cy="6091575"/>
          </a:xfrm>
          <a:prstGeom prst="rect">
            <a:avLst/>
          </a:prstGeom>
        </p:spPr>
      </p:pic>
      <p:sp>
        <p:nvSpPr>
          <p:cNvPr id="10" name="TextBox 9">
            <a:extLst>
              <a:ext uri="{FF2B5EF4-FFF2-40B4-BE49-F238E27FC236}">
                <a16:creationId xmlns:a16="http://schemas.microsoft.com/office/drawing/2014/main" id="{74216F27-E663-4C21-9FA1-39DB128DA6B1}"/>
              </a:ext>
            </a:extLst>
          </p:cNvPr>
          <p:cNvSpPr txBox="1"/>
          <p:nvPr/>
        </p:nvSpPr>
        <p:spPr>
          <a:xfrm>
            <a:off x="-52739" y="3997141"/>
            <a:ext cx="6912429" cy="1846659"/>
          </a:xfrm>
          <a:prstGeom prst="rect">
            <a:avLst/>
          </a:prstGeom>
          <a:noFill/>
        </p:spPr>
        <p:txBody>
          <a:bodyPr wrap="square" rtlCol="0">
            <a:spAutoFit/>
          </a:bodyPr>
          <a:lstStyle/>
          <a:p>
            <a:r>
              <a:rPr lang="en-GB" sz="1600" b="1" dirty="0">
                <a:latin typeface="Century Gothic" panose="020B0502020202020204" pitchFamily="34" charset="0"/>
              </a:rPr>
              <a:t>Towns and Cities </a:t>
            </a:r>
            <a:r>
              <a:rPr lang="en-GB" sz="1400" b="1" dirty="0">
                <a:latin typeface="Century Gothic" panose="020B0502020202020204" pitchFamily="34" charset="0"/>
              </a:rPr>
              <a:t>(</a:t>
            </a:r>
            <a:r>
              <a:rPr lang="en-GB" sz="1400" b="1" dirty="0" err="1">
                <a:latin typeface="Century Gothic" panose="020B0502020202020204" pitchFamily="34" charset="0"/>
              </a:rPr>
              <a:t>Città</a:t>
            </a:r>
            <a:r>
              <a:rPr lang="en-GB" sz="1400" b="1" dirty="0">
                <a:latin typeface="Century Gothic" panose="020B0502020202020204" pitchFamily="34" charset="0"/>
              </a:rPr>
              <a:t>)</a:t>
            </a:r>
            <a:r>
              <a:rPr lang="en-GB" sz="1600" b="1" dirty="0">
                <a:latin typeface="Century Gothic" panose="020B0502020202020204" pitchFamily="34" charset="0"/>
              </a:rPr>
              <a:t>	Countries </a:t>
            </a:r>
            <a:r>
              <a:rPr lang="en-GB" sz="1400" b="1" dirty="0">
                <a:latin typeface="Century Gothic" panose="020B0502020202020204" pitchFamily="34" charset="0"/>
              </a:rPr>
              <a:t>(</a:t>
            </a:r>
            <a:r>
              <a:rPr lang="en-GB" sz="1400" b="1" dirty="0" err="1">
                <a:latin typeface="Century Gothic" panose="020B0502020202020204" pitchFamily="34" charset="0"/>
              </a:rPr>
              <a:t>Paesi</a:t>
            </a:r>
            <a:r>
              <a:rPr lang="en-GB" sz="1400" b="1" dirty="0">
                <a:latin typeface="Century Gothic" panose="020B0502020202020204" pitchFamily="34" charset="0"/>
              </a:rPr>
              <a:t>)</a:t>
            </a:r>
          </a:p>
          <a:p>
            <a:r>
              <a:rPr lang="en-GB" sz="1600" dirty="0">
                <a:latin typeface="Century Gothic" panose="020B0502020202020204" pitchFamily="34" charset="0"/>
              </a:rPr>
              <a:t>London </a:t>
            </a:r>
            <a:r>
              <a:rPr lang="en-GB" sz="1400" dirty="0">
                <a:latin typeface="Century Gothic" panose="020B0502020202020204" pitchFamily="34" charset="0"/>
              </a:rPr>
              <a:t>(</a:t>
            </a:r>
            <a:r>
              <a:rPr lang="en-GB" sz="1400" dirty="0" err="1">
                <a:latin typeface="Century Gothic" panose="020B0502020202020204" pitchFamily="34" charset="0"/>
              </a:rPr>
              <a:t>Londra</a:t>
            </a:r>
            <a:r>
              <a:rPr lang="en-GB" sz="1400" dirty="0">
                <a:latin typeface="Century Gothic" panose="020B0502020202020204" pitchFamily="34" charset="0"/>
              </a:rPr>
              <a:t>)</a:t>
            </a:r>
            <a:r>
              <a:rPr lang="en-GB" sz="1600" dirty="0">
                <a:latin typeface="Century Gothic" panose="020B0502020202020204" pitchFamily="34" charset="0"/>
              </a:rPr>
              <a:t>		England </a:t>
            </a:r>
            <a:r>
              <a:rPr lang="en-GB" sz="1400" dirty="0">
                <a:latin typeface="Century Gothic" panose="020B0502020202020204" pitchFamily="34" charset="0"/>
              </a:rPr>
              <a:t>(</a:t>
            </a:r>
            <a:r>
              <a:rPr lang="en-GB" sz="1400" dirty="0" err="1">
                <a:latin typeface="Century Gothic" panose="020B0502020202020204" pitchFamily="34" charset="0"/>
              </a:rPr>
              <a:t>Inghilterra</a:t>
            </a:r>
            <a:r>
              <a:rPr lang="en-GB" sz="1400" dirty="0">
                <a:latin typeface="Century Gothic" panose="020B0502020202020204" pitchFamily="34" charset="0"/>
              </a:rPr>
              <a:t>)</a:t>
            </a:r>
          </a:p>
          <a:p>
            <a:r>
              <a:rPr lang="en-GB" sz="1600" dirty="0">
                <a:latin typeface="Century Gothic" panose="020B0502020202020204" pitchFamily="34" charset="0"/>
              </a:rPr>
              <a:t>Accrington		Northern Ireland </a:t>
            </a:r>
            <a:r>
              <a:rPr lang="en-GB" sz="1400" dirty="0">
                <a:latin typeface="Century Gothic" panose="020B0502020202020204" pitchFamily="34" charset="0"/>
              </a:rPr>
              <a:t>(</a:t>
            </a:r>
            <a:r>
              <a:rPr lang="en-GB" sz="1400" dirty="0" err="1">
                <a:latin typeface="Century Gothic" panose="020B0502020202020204" pitchFamily="34" charset="0"/>
              </a:rPr>
              <a:t>Irlanda</a:t>
            </a:r>
            <a:r>
              <a:rPr lang="en-GB" sz="1400" dirty="0">
                <a:latin typeface="Century Gothic" panose="020B0502020202020204" pitchFamily="34" charset="0"/>
              </a:rPr>
              <a:t> del Nord)</a:t>
            </a:r>
          </a:p>
          <a:p>
            <a:r>
              <a:rPr lang="en-GB" sz="1600" dirty="0">
                <a:latin typeface="Century Gothic" panose="020B0502020202020204" pitchFamily="34" charset="0"/>
              </a:rPr>
              <a:t>Manchester		Scotland </a:t>
            </a:r>
            <a:r>
              <a:rPr lang="en-GB" sz="1400" dirty="0">
                <a:latin typeface="Century Gothic" panose="020B0502020202020204" pitchFamily="34" charset="0"/>
              </a:rPr>
              <a:t>(</a:t>
            </a:r>
            <a:r>
              <a:rPr lang="en-GB" sz="1400" dirty="0" err="1">
                <a:latin typeface="Century Gothic" panose="020B0502020202020204" pitchFamily="34" charset="0"/>
              </a:rPr>
              <a:t>Scozia</a:t>
            </a:r>
            <a:r>
              <a:rPr lang="en-GB" sz="1400" dirty="0">
                <a:latin typeface="Century Gothic" panose="020B0502020202020204" pitchFamily="34" charset="0"/>
              </a:rPr>
              <a:t>)</a:t>
            </a:r>
          </a:p>
          <a:p>
            <a:r>
              <a:rPr lang="en-GB" sz="1600" dirty="0">
                <a:latin typeface="Century Gothic" panose="020B0502020202020204" pitchFamily="34" charset="0"/>
              </a:rPr>
              <a:t>Edinburgh </a:t>
            </a:r>
            <a:r>
              <a:rPr lang="en-GB" sz="1400" dirty="0">
                <a:latin typeface="Century Gothic" panose="020B0502020202020204" pitchFamily="34" charset="0"/>
              </a:rPr>
              <a:t>(</a:t>
            </a:r>
            <a:r>
              <a:rPr lang="en-GB" sz="1400" dirty="0" err="1">
                <a:latin typeface="Century Gothic" panose="020B0502020202020204" pitchFamily="34" charset="0"/>
              </a:rPr>
              <a:t>Edimburgo</a:t>
            </a:r>
            <a:r>
              <a:rPr lang="en-GB" sz="1400" dirty="0">
                <a:latin typeface="Century Gothic" panose="020B0502020202020204" pitchFamily="34" charset="0"/>
              </a:rPr>
              <a:t>)	</a:t>
            </a:r>
            <a:r>
              <a:rPr lang="en-GB" sz="1600" dirty="0">
                <a:latin typeface="Century Gothic" panose="020B0502020202020204" pitchFamily="34" charset="0"/>
              </a:rPr>
              <a:t>Wales </a:t>
            </a:r>
            <a:r>
              <a:rPr lang="en-GB" sz="1400" dirty="0">
                <a:latin typeface="Century Gothic" panose="020B0502020202020204" pitchFamily="34" charset="0"/>
              </a:rPr>
              <a:t>(</a:t>
            </a:r>
            <a:r>
              <a:rPr lang="en-GB" sz="1400" dirty="0" err="1">
                <a:latin typeface="Century Gothic" panose="020B0502020202020204" pitchFamily="34" charset="0"/>
              </a:rPr>
              <a:t>Galles</a:t>
            </a:r>
            <a:r>
              <a:rPr lang="en-GB" sz="1400" dirty="0">
                <a:latin typeface="Century Gothic" panose="020B0502020202020204" pitchFamily="34" charset="0"/>
              </a:rPr>
              <a:t>)</a:t>
            </a:r>
          </a:p>
          <a:p>
            <a:r>
              <a:rPr lang="en-GB" sz="1600" dirty="0">
                <a:latin typeface="Century Gothic" panose="020B0502020202020204" pitchFamily="34" charset="0"/>
              </a:rPr>
              <a:t>Cardiff</a:t>
            </a:r>
          </a:p>
          <a:p>
            <a:r>
              <a:rPr lang="en-GB" sz="1600" dirty="0">
                <a:latin typeface="Century Gothic" panose="020B0502020202020204" pitchFamily="34" charset="0"/>
              </a:rPr>
              <a:t>Belfast</a:t>
            </a:r>
          </a:p>
        </p:txBody>
      </p:sp>
      <p:sp>
        <p:nvSpPr>
          <p:cNvPr id="8" name="TextBox 7">
            <a:extLst>
              <a:ext uri="{FF2B5EF4-FFF2-40B4-BE49-F238E27FC236}">
                <a16:creationId xmlns:a16="http://schemas.microsoft.com/office/drawing/2014/main" id="{8ED97A6F-259B-4676-B4AB-44397B1469D9}"/>
              </a:ext>
            </a:extLst>
          </p:cNvPr>
          <p:cNvSpPr txBox="1"/>
          <p:nvPr/>
        </p:nvSpPr>
        <p:spPr>
          <a:xfrm>
            <a:off x="10197194" y="4724791"/>
            <a:ext cx="1145721" cy="369332"/>
          </a:xfrm>
          <a:prstGeom prst="rect">
            <a:avLst/>
          </a:prstGeom>
          <a:noFill/>
          <a:ln>
            <a:noFill/>
          </a:ln>
        </p:spPr>
        <p:txBody>
          <a:bodyPr wrap="square">
            <a:spAutoFit/>
          </a:bodyPr>
          <a:lstStyle/>
          <a:p>
            <a:r>
              <a:rPr lang="en-GB" b="1" u="sng" dirty="0">
                <a:solidFill>
                  <a:srgbClr val="00B050"/>
                </a:solidFill>
                <a:latin typeface="Century Gothic" panose="020B0502020202020204" pitchFamily="34" charset="0"/>
              </a:rPr>
              <a:t>England</a:t>
            </a:r>
            <a:endParaRPr lang="en-GB" b="1" u="sng" dirty="0">
              <a:solidFill>
                <a:srgbClr val="00B050"/>
              </a:solidFill>
            </a:endParaRPr>
          </a:p>
        </p:txBody>
      </p:sp>
      <p:sp>
        <p:nvSpPr>
          <p:cNvPr id="11" name="TextBox 10">
            <a:extLst>
              <a:ext uri="{FF2B5EF4-FFF2-40B4-BE49-F238E27FC236}">
                <a16:creationId xmlns:a16="http://schemas.microsoft.com/office/drawing/2014/main" id="{B2A58D25-BD1B-4D38-A4DB-B46B46A5B23A}"/>
              </a:ext>
            </a:extLst>
          </p:cNvPr>
          <p:cNvSpPr txBox="1"/>
          <p:nvPr/>
        </p:nvSpPr>
        <p:spPr>
          <a:xfrm>
            <a:off x="9043425" y="5282159"/>
            <a:ext cx="1145721" cy="369332"/>
          </a:xfrm>
          <a:prstGeom prst="rect">
            <a:avLst/>
          </a:prstGeom>
          <a:noFill/>
          <a:ln>
            <a:noFill/>
          </a:ln>
        </p:spPr>
        <p:txBody>
          <a:bodyPr wrap="square">
            <a:spAutoFit/>
          </a:bodyPr>
          <a:lstStyle/>
          <a:p>
            <a:r>
              <a:rPr lang="en-GB" b="1" u="sng" dirty="0">
                <a:solidFill>
                  <a:srgbClr val="00B050"/>
                </a:solidFill>
                <a:latin typeface="Century Gothic" panose="020B0502020202020204" pitchFamily="34" charset="0"/>
              </a:rPr>
              <a:t>Wales</a:t>
            </a:r>
            <a:endParaRPr lang="en-GB" b="1" u="sng" dirty="0">
              <a:solidFill>
                <a:srgbClr val="00B050"/>
              </a:solidFill>
            </a:endParaRPr>
          </a:p>
        </p:txBody>
      </p:sp>
      <p:sp>
        <p:nvSpPr>
          <p:cNvPr id="12" name="TextBox 11">
            <a:extLst>
              <a:ext uri="{FF2B5EF4-FFF2-40B4-BE49-F238E27FC236}">
                <a16:creationId xmlns:a16="http://schemas.microsoft.com/office/drawing/2014/main" id="{5C932C98-F4B9-4991-BC26-522B76014A4B}"/>
              </a:ext>
            </a:extLst>
          </p:cNvPr>
          <p:cNvSpPr txBox="1"/>
          <p:nvPr/>
        </p:nvSpPr>
        <p:spPr>
          <a:xfrm>
            <a:off x="8809309" y="2226939"/>
            <a:ext cx="1248501" cy="369332"/>
          </a:xfrm>
          <a:prstGeom prst="rect">
            <a:avLst/>
          </a:prstGeom>
          <a:noFill/>
          <a:ln>
            <a:noFill/>
          </a:ln>
        </p:spPr>
        <p:txBody>
          <a:bodyPr wrap="square">
            <a:spAutoFit/>
          </a:bodyPr>
          <a:lstStyle/>
          <a:p>
            <a:r>
              <a:rPr lang="en-GB" b="1" u="sng" dirty="0">
                <a:solidFill>
                  <a:srgbClr val="00B050"/>
                </a:solidFill>
                <a:latin typeface="Century Gothic" panose="020B0502020202020204" pitchFamily="34" charset="0"/>
              </a:rPr>
              <a:t>Scotland</a:t>
            </a:r>
            <a:endParaRPr lang="en-GB" b="1" u="sng" dirty="0">
              <a:solidFill>
                <a:srgbClr val="00B050"/>
              </a:solidFill>
            </a:endParaRPr>
          </a:p>
        </p:txBody>
      </p:sp>
      <p:sp>
        <p:nvSpPr>
          <p:cNvPr id="13" name="TextBox 12">
            <a:extLst>
              <a:ext uri="{FF2B5EF4-FFF2-40B4-BE49-F238E27FC236}">
                <a16:creationId xmlns:a16="http://schemas.microsoft.com/office/drawing/2014/main" id="{B51F3616-AF54-4CB9-AE2E-332324E84DB9}"/>
              </a:ext>
            </a:extLst>
          </p:cNvPr>
          <p:cNvSpPr txBox="1"/>
          <p:nvPr/>
        </p:nvSpPr>
        <p:spPr>
          <a:xfrm>
            <a:off x="6675120" y="2853191"/>
            <a:ext cx="1282908" cy="369332"/>
          </a:xfrm>
          <a:prstGeom prst="rect">
            <a:avLst/>
          </a:prstGeom>
          <a:noFill/>
          <a:ln>
            <a:noFill/>
          </a:ln>
        </p:spPr>
        <p:txBody>
          <a:bodyPr wrap="square">
            <a:spAutoFit/>
          </a:bodyPr>
          <a:lstStyle/>
          <a:p>
            <a:r>
              <a:rPr lang="en-GB" b="1" u="sng" dirty="0">
                <a:solidFill>
                  <a:srgbClr val="00B050"/>
                </a:solidFill>
                <a:latin typeface="Century Gothic" panose="020B0502020202020204" pitchFamily="34" charset="0"/>
              </a:rPr>
              <a:t>N. Ireland</a:t>
            </a:r>
            <a:endParaRPr lang="en-GB" b="1" u="sng" dirty="0">
              <a:solidFill>
                <a:srgbClr val="00B050"/>
              </a:solidFill>
            </a:endParaRPr>
          </a:p>
        </p:txBody>
      </p:sp>
      <p:cxnSp>
        <p:nvCxnSpPr>
          <p:cNvPr id="3" name="Straight Arrow Connector 2">
            <a:extLst>
              <a:ext uri="{FF2B5EF4-FFF2-40B4-BE49-F238E27FC236}">
                <a16:creationId xmlns:a16="http://schemas.microsoft.com/office/drawing/2014/main" id="{D9775965-6314-4DF0-8F3A-F62ADBAD03E9}"/>
              </a:ext>
            </a:extLst>
          </p:cNvPr>
          <p:cNvCxnSpPr>
            <a:cxnSpLocks/>
          </p:cNvCxnSpPr>
          <p:nvPr/>
        </p:nvCxnSpPr>
        <p:spPr>
          <a:xfrm>
            <a:off x="7762240" y="3139440"/>
            <a:ext cx="436880" cy="487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C9EE053-F3B5-4959-A933-B840F9A137FE}"/>
              </a:ext>
            </a:extLst>
          </p:cNvPr>
          <p:cNvSpPr txBox="1"/>
          <p:nvPr/>
        </p:nvSpPr>
        <p:spPr>
          <a:xfrm flipH="1">
            <a:off x="11295503" y="5389881"/>
            <a:ext cx="120227" cy="523220"/>
          </a:xfrm>
          <a:prstGeom prst="rect">
            <a:avLst/>
          </a:prstGeom>
          <a:noFill/>
        </p:spPr>
        <p:txBody>
          <a:bodyPr wrap="square" rtlCol="0">
            <a:spAutoFit/>
          </a:bodyPr>
          <a:lstStyle/>
          <a:p>
            <a:r>
              <a:rPr lang="en-GB" sz="2800" b="1" dirty="0"/>
              <a:t>.</a:t>
            </a:r>
          </a:p>
        </p:txBody>
      </p:sp>
      <p:sp>
        <p:nvSpPr>
          <p:cNvPr id="24" name="TextBox 23">
            <a:extLst>
              <a:ext uri="{FF2B5EF4-FFF2-40B4-BE49-F238E27FC236}">
                <a16:creationId xmlns:a16="http://schemas.microsoft.com/office/drawing/2014/main" id="{BECC121A-95D5-4931-A043-A78A789DBB2D}"/>
              </a:ext>
            </a:extLst>
          </p:cNvPr>
          <p:cNvSpPr txBox="1"/>
          <p:nvPr/>
        </p:nvSpPr>
        <p:spPr>
          <a:xfrm flipH="1">
            <a:off x="9616286" y="5439134"/>
            <a:ext cx="120227" cy="523220"/>
          </a:xfrm>
          <a:prstGeom prst="rect">
            <a:avLst/>
          </a:prstGeom>
          <a:noFill/>
        </p:spPr>
        <p:txBody>
          <a:bodyPr wrap="square" rtlCol="0">
            <a:spAutoFit/>
          </a:bodyPr>
          <a:lstStyle/>
          <a:p>
            <a:r>
              <a:rPr lang="en-GB" sz="2800" b="1" dirty="0"/>
              <a:t>.</a:t>
            </a:r>
          </a:p>
        </p:txBody>
      </p:sp>
      <p:sp>
        <p:nvSpPr>
          <p:cNvPr id="25" name="TextBox 24">
            <a:extLst>
              <a:ext uri="{FF2B5EF4-FFF2-40B4-BE49-F238E27FC236}">
                <a16:creationId xmlns:a16="http://schemas.microsoft.com/office/drawing/2014/main" id="{2D21134C-41D5-4168-BA84-D58960F2F6D7}"/>
              </a:ext>
            </a:extLst>
          </p:cNvPr>
          <p:cNvSpPr txBox="1"/>
          <p:nvPr/>
        </p:nvSpPr>
        <p:spPr>
          <a:xfrm flipH="1">
            <a:off x="10076967" y="4201571"/>
            <a:ext cx="120227" cy="523220"/>
          </a:xfrm>
          <a:prstGeom prst="rect">
            <a:avLst/>
          </a:prstGeom>
          <a:noFill/>
        </p:spPr>
        <p:txBody>
          <a:bodyPr wrap="square" rtlCol="0">
            <a:spAutoFit/>
          </a:bodyPr>
          <a:lstStyle/>
          <a:p>
            <a:r>
              <a:rPr lang="en-GB" sz="2800" b="1" dirty="0"/>
              <a:t>.</a:t>
            </a:r>
          </a:p>
        </p:txBody>
      </p:sp>
      <p:sp>
        <p:nvSpPr>
          <p:cNvPr id="26" name="TextBox 25">
            <a:extLst>
              <a:ext uri="{FF2B5EF4-FFF2-40B4-BE49-F238E27FC236}">
                <a16:creationId xmlns:a16="http://schemas.microsoft.com/office/drawing/2014/main" id="{1B5DCAD9-B364-4FF0-8E2E-101CDC8941F4}"/>
              </a:ext>
            </a:extLst>
          </p:cNvPr>
          <p:cNvSpPr txBox="1"/>
          <p:nvPr/>
        </p:nvSpPr>
        <p:spPr>
          <a:xfrm flipH="1">
            <a:off x="9956740" y="4028813"/>
            <a:ext cx="120227" cy="523220"/>
          </a:xfrm>
          <a:prstGeom prst="rect">
            <a:avLst/>
          </a:prstGeom>
          <a:noFill/>
        </p:spPr>
        <p:txBody>
          <a:bodyPr wrap="square" rtlCol="0">
            <a:spAutoFit/>
          </a:bodyPr>
          <a:lstStyle/>
          <a:p>
            <a:r>
              <a:rPr lang="en-GB" sz="2800" b="1" dirty="0"/>
              <a:t>.</a:t>
            </a:r>
          </a:p>
        </p:txBody>
      </p:sp>
      <p:sp>
        <p:nvSpPr>
          <p:cNvPr id="27" name="TextBox 26">
            <a:extLst>
              <a:ext uri="{FF2B5EF4-FFF2-40B4-BE49-F238E27FC236}">
                <a16:creationId xmlns:a16="http://schemas.microsoft.com/office/drawing/2014/main" id="{F7F6E429-B9FF-4472-BE67-85D0E3C057F7}"/>
              </a:ext>
            </a:extLst>
          </p:cNvPr>
          <p:cNvSpPr txBox="1"/>
          <p:nvPr/>
        </p:nvSpPr>
        <p:spPr>
          <a:xfrm flipH="1">
            <a:off x="8287988" y="3535362"/>
            <a:ext cx="120227" cy="523220"/>
          </a:xfrm>
          <a:prstGeom prst="rect">
            <a:avLst/>
          </a:prstGeom>
          <a:noFill/>
        </p:spPr>
        <p:txBody>
          <a:bodyPr wrap="square" rtlCol="0">
            <a:spAutoFit/>
          </a:bodyPr>
          <a:lstStyle/>
          <a:p>
            <a:r>
              <a:rPr lang="en-GB" sz="2800" b="1" dirty="0"/>
              <a:t>.</a:t>
            </a:r>
          </a:p>
        </p:txBody>
      </p:sp>
      <p:sp>
        <p:nvSpPr>
          <p:cNvPr id="28" name="TextBox 27">
            <a:extLst>
              <a:ext uri="{FF2B5EF4-FFF2-40B4-BE49-F238E27FC236}">
                <a16:creationId xmlns:a16="http://schemas.microsoft.com/office/drawing/2014/main" id="{762B9137-B0EA-4821-B960-89621F650970}"/>
              </a:ext>
            </a:extLst>
          </p:cNvPr>
          <p:cNvSpPr txBox="1"/>
          <p:nvPr/>
        </p:nvSpPr>
        <p:spPr>
          <a:xfrm flipH="1">
            <a:off x="9616286" y="2638562"/>
            <a:ext cx="120227" cy="523220"/>
          </a:xfrm>
          <a:prstGeom prst="rect">
            <a:avLst/>
          </a:prstGeom>
          <a:noFill/>
        </p:spPr>
        <p:txBody>
          <a:bodyPr wrap="square" rtlCol="0">
            <a:spAutoFit/>
          </a:bodyPr>
          <a:lstStyle/>
          <a:p>
            <a:r>
              <a:rPr lang="en-GB" sz="2800" b="1" dirty="0"/>
              <a:t>.</a:t>
            </a:r>
          </a:p>
        </p:txBody>
      </p:sp>
      <p:sp>
        <p:nvSpPr>
          <p:cNvPr id="18" name="TextBox 17">
            <a:extLst>
              <a:ext uri="{FF2B5EF4-FFF2-40B4-BE49-F238E27FC236}">
                <a16:creationId xmlns:a16="http://schemas.microsoft.com/office/drawing/2014/main" id="{25FDFA4E-82A3-4848-BE01-85DE6AE75AB5}"/>
              </a:ext>
            </a:extLst>
          </p:cNvPr>
          <p:cNvSpPr txBox="1"/>
          <p:nvPr/>
        </p:nvSpPr>
        <p:spPr>
          <a:xfrm>
            <a:off x="9043424" y="5618523"/>
            <a:ext cx="1145721" cy="307777"/>
          </a:xfrm>
          <a:prstGeom prst="rect">
            <a:avLst/>
          </a:prstGeom>
          <a:noFill/>
          <a:ln>
            <a:noFill/>
          </a:ln>
        </p:spPr>
        <p:txBody>
          <a:bodyPr wrap="square">
            <a:spAutoFit/>
          </a:bodyPr>
          <a:lstStyle/>
          <a:p>
            <a:r>
              <a:rPr lang="en-GB" sz="1400" b="1" dirty="0">
                <a:solidFill>
                  <a:srgbClr val="00B050"/>
                </a:solidFill>
                <a:latin typeface="Century Gothic" panose="020B0502020202020204" pitchFamily="34" charset="0"/>
              </a:rPr>
              <a:t>Cardiff</a:t>
            </a:r>
            <a:endParaRPr lang="en-GB" sz="1600" b="1" dirty="0">
              <a:solidFill>
                <a:srgbClr val="00B050"/>
              </a:solidFill>
            </a:endParaRPr>
          </a:p>
        </p:txBody>
      </p:sp>
      <p:sp>
        <p:nvSpPr>
          <p:cNvPr id="19" name="TextBox 18">
            <a:extLst>
              <a:ext uri="{FF2B5EF4-FFF2-40B4-BE49-F238E27FC236}">
                <a16:creationId xmlns:a16="http://schemas.microsoft.com/office/drawing/2014/main" id="{F260CE5E-91D0-4A80-A43E-F58C7472DD32}"/>
              </a:ext>
            </a:extLst>
          </p:cNvPr>
          <p:cNvSpPr txBox="1"/>
          <p:nvPr/>
        </p:nvSpPr>
        <p:spPr>
          <a:xfrm>
            <a:off x="10656696" y="5579450"/>
            <a:ext cx="1145721" cy="307777"/>
          </a:xfrm>
          <a:prstGeom prst="rect">
            <a:avLst/>
          </a:prstGeom>
          <a:noFill/>
          <a:ln>
            <a:noFill/>
          </a:ln>
        </p:spPr>
        <p:txBody>
          <a:bodyPr wrap="square">
            <a:spAutoFit/>
          </a:bodyPr>
          <a:lstStyle/>
          <a:p>
            <a:r>
              <a:rPr lang="en-GB" sz="1400" b="1" dirty="0">
                <a:solidFill>
                  <a:srgbClr val="00B050"/>
                </a:solidFill>
                <a:latin typeface="Century Gothic" panose="020B0502020202020204" pitchFamily="34" charset="0"/>
              </a:rPr>
              <a:t>London</a:t>
            </a:r>
            <a:endParaRPr lang="en-GB" sz="1600" b="1" dirty="0">
              <a:solidFill>
                <a:srgbClr val="00B050"/>
              </a:solidFill>
            </a:endParaRPr>
          </a:p>
        </p:txBody>
      </p:sp>
      <p:sp>
        <p:nvSpPr>
          <p:cNvPr id="20" name="TextBox 19">
            <a:extLst>
              <a:ext uri="{FF2B5EF4-FFF2-40B4-BE49-F238E27FC236}">
                <a16:creationId xmlns:a16="http://schemas.microsoft.com/office/drawing/2014/main" id="{D4872251-C8E4-4D7C-AE96-3DE629A7ECC7}"/>
              </a:ext>
            </a:extLst>
          </p:cNvPr>
          <p:cNvSpPr txBox="1"/>
          <p:nvPr/>
        </p:nvSpPr>
        <p:spPr>
          <a:xfrm>
            <a:off x="10155169" y="4411724"/>
            <a:ext cx="1415320" cy="307777"/>
          </a:xfrm>
          <a:prstGeom prst="rect">
            <a:avLst/>
          </a:prstGeom>
          <a:noFill/>
          <a:ln>
            <a:noFill/>
          </a:ln>
        </p:spPr>
        <p:txBody>
          <a:bodyPr wrap="square">
            <a:spAutoFit/>
          </a:bodyPr>
          <a:lstStyle/>
          <a:p>
            <a:r>
              <a:rPr lang="en-GB" sz="1400" b="1" dirty="0">
                <a:solidFill>
                  <a:srgbClr val="00B050"/>
                </a:solidFill>
                <a:latin typeface="Century Gothic" panose="020B0502020202020204" pitchFamily="34" charset="0"/>
              </a:rPr>
              <a:t>Manchester</a:t>
            </a:r>
            <a:endParaRPr lang="en-GB" sz="1600" b="1" dirty="0">
              <a:solidFill>
                <a:srgbClr val="00B050"/>
              </a:solidFill>
            </a:endParaRPr>
          </a:p>
        </p:txBody>
      </p:sp>
      <p:sp>
        <p:nvSpPr>
          <p:cNvPr id="21" name="TextBox 20">
            <a:extLst>
              <a:ext uri="{FF2B5EF4-FFF2-40B4-BE49-F238E27FC236}">
                <a16:creationId xmlns:a16="http://schemas.microsoft.com/office/drawing/2014/main" id="{7F71E97B-D7B1-419A-A1BC-9E92126CE494}"/>
              </a:ext>
            </a:extLst>
          </p:cNvPr>
          <p:cNvSpPr txBox="1"/>
          <p:nvPr/>
        </p:nvSpPr>
        <p:spPr>
          <a:xfrm>
            <a:off x="10024150" y="4100266"/>
            <a:ext cx="1279932" cy="307777"/>
          </a:xfrm>
          <a:prstGeom prst="rect">
            <a:avLst/>
          </a:prstGeom>
          <a:noFill/>
          <a:ln>
            <a:noFill/>
          </a:ln>
        </p:spPr>
        <p:txBody>
          <a:bodyPr wrap="square">
            <a:spAutoFit/>
          </a:bodyPr>
          <a:lstStyle/>
          <a:p>
            <a:r>
              <a:rPr lang="en-GB" sz="1400" b="1" dirty="0">
                <a:solidFill>
                  <a:srgbClr val="00B050"/>
                </a:solidFill>
                <a:latin typeface="Century Gothic" panose="020B0502020202020204" pitchFamily="34" charset="0"/>
              </a:rPr>
              <a:t>Accrington</a:t>
            </a:r>
            <a:endParaRPr lang="en-GB" sz="1600" b="1" dirty="0">
              <a:solidFill>
                <a:srgbClr val="00B050"/>
              </a:solidFill>
            </a:endParaRPr>
          </a:p>
        </p:txBody>
      </p:sp>
      <p:sp>
        <p:nvSpPr>
          <p:cNvPr id="22" name="TextBox 21">
            <a:extLst>
              <a:ext uri="{FF2B5EF4-FFF2-40B4-BE49-F238E27FC236}">
                <a16:creationId xmlns:a16="http://schemas.microsoft.com/office/drawing/2014/main" id="{1420E315-CAA9-40EB-92B6-901D44A16256}"/>
              </a:ext>
            </a:extLst>
          </p:cNvPr>
          <p:cNvSpPr txBox="1"/>
          <p:nvPr/>
        </p:nvSpPr>
        <p:spPr>
          <a:xfrm>
            <a:off x="7652122" y="3744091"/>
            <a:ext cx="1145721" cy="307777"/>
          </a:xfrm>
          <a:prstGeom prst="rect">
            <a:avLst/>
          </a:prstGeom>
          <a:noFill/>
          <a:ln>
            <a:noFill/>
          </a:ln>
        </p:spPr>
        <p:txBody>
          <a:bodyPr wrap="square">
            <a:spAutoFit/>
          </a:bodyPr>
          <a:lstStyle/>
          <a:p>
            <a:r>
              <a:rPr lang="en-GB" sz="1400" b="1" dirty="0">
                <a:solidFill>
                  <a:srgbClr val="00B050"/>
                </a:solidFill>
                <a:latin typeface="Century Gothic" panose="020B0502020202020204" pitchFamily="34" charset="0"/>
              </a:rPr>
              <a:t>Belfast</a:t>
            </a:r>
            <a:endParaRPr lang="en-GB" sz="1600" b="1" dirty="0">
              <a:solidFill>
                <a:srgbClr val="00B050"/>
              </a:solidFill>
            </a:endParaRPr>
          </a:p>
        </p:txBody>
      </p:sp>
      <p:sp>
        <p:nvSpPr>
          <p:cNvPr id="29" name="TextBox 28">
            <a:extLst>
              <a:ext uri="{FF2B5EF4-FFF2-40B4-BE49-F238E27FC236}">
                <a16:creationId xmlns:a16="http://schemas.microsoft.com/office/drawing/2014/main" id="{9CE7ED7F-E1ED-413B-ACBC-6FBBD33D34EC}"/>
              </a:ext>
            </a:extLst>
          </p:cNvPr>
          <p:cNvSpPr txBox="1"/>
          <p:nvPr/>
        </p:nvSpPr>
        <p:spPr>
          <a:xfrm>
            <a:off x="9665047" y="2932635"/>
            <a:ext cx="1248501" cy="307777"/>
          </a:xfrm>
          <a:prstGeom prst="rect">
            <a:avLst/>
          </a:prstGeom>
          <a:noFill/>
          <a:ln>
            <a:noFill/>
          </a:ln>
        </p:spPr>
        <p:txBody>
          <a:bodyPr wrap="square">
            <a:spAutoFit/>
          </a:bodyPr>
          <a:lstStyle/>
          <a:p>
            <a:r>
              <a:rPr lang="en-GB" sz="1400" b="1" dirty="0">
                <a:solidFill>
                  <a:srgbClr val="00B050"/>
                </a:solidFill>
                <a:latin typeface="Century Gothic" panose="020B0502020202020204" pitchFamily="34" charset="0"/>
              </a:rPr>
              <a:t>Edinburgh</a:t>
            </a:r>
            <a:endParaRPr lang="en-GB" sz="1600" b="1" dirty="0">
              <a:solidFill>
                <a:srgbClr val="00B050"/>
              </a:solidFill>
            </a:endParaRPr>
          </a:p>
        </p:txBody>
      </p:sp>
    </p:spTree>
    <p:extLst>
      <p:ext uri="{BB962C8B-B14F-4D97-AF65-F5344CB8AC3E}">
        <p14:creationId xmlns:p14="http://schemas.microsoft.com/office/powerpoint/2010/main" val="353574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5CBB2F-C50F-4351-80CB-81C0081E6707}"/>
              </a:ext>
            </a:extLst>
          </p:cNvPr>
          <p:cNvSpPr txBox="1"/>
          <p:nvPr/>
        </p:nvSpPr>
        <p:spPr>
          <a:xfrm>
            <a:off x="0" y="0"/>
            <a:ext cx="12122820" cy="2677656"/>
          </a:xfrm>
          <a:prstGeom prst="rect">
            <a:avLst/>
          </a:prstGeom>
          <a:noFill/>
        </p:spPr>
        <p:txBody>
          <a:bodyPr wrap="square" rtlCol="0">
            <a:spAutoFit/>
          </a:bodyPr>
          <a:lstStyle/>
          <a:p>
            <a:r>
              <a:rPr lang="en-GB" sz="2400" b="1" u="sng" dirty="0">
                <a:latin typeface="Century Gothic" panose="020B0502020202020204" pitchFamily="34" charset="0"/>
              </a:rPr>
              <a:t>Accrington Facts and Figures </a:t>
            </a:r>
            <a:r>
              <a:rPr lang="en-GB" sz="2000" b="1" u="sng" dirty="0">
                <a:latin typeface="Century Gothic" panose="020B0502020202020204" pitchFamily="34" charset="0"/>
              </a:rPr>
              <a:t>(Accrington </a:t>
            </a:r>
            <a:r>
              <a:rPr lang="en-GB" sz="2000" b="1" u="sng" dirty="0" err="1">
                <a:latin typeface="Century Gothic" panose="020B0502020202020204" pitchFamily="34" charset="0"/>
              </a:rPr>
              <a:t>fatti</a:t>
            </a:r>
            <a:r>
              <a:rPr lang="en-GB" sz="2000" b="1" u="sng" dirty="0">
                <a:latin typeface="Century Gothic" panose="020B0502020202020204" pitchFamily="34" charset="0"/>
              </a:rPr>
              <a:t> e </a:t>
            </a:r>
            <a:r>
              <a:rPr lang="en-GB" sz="2000" b="1" u="sng" dirty="0" err="1">
                <a:latin typeface="Century Gothic" panose="020B0502020202020204" pitchFamily="34" charset="0"/>
              </a:rPr>
              <a:t>cifre</a:t>
            </a:r>
            <a:r>
              <a:rPr lang="en-GB" sz="2000" b="1" u="sng" dirty="0">
                <a:latin typeface="Century Gothic" panose="020B0502020202020204" pitchFamily="34" charset="0"/>
              </a:rPr>
              <a:t>)</a:t>
            </a:r>
            <a:endParaRPr lang="en-GB" sz="2400" b="1" u="sng" dirty="0">
              <a:latin typeface="Century Gothic" panose="020B0502020202020204" pitchFamily="34" charset="0"/>
            </a:endParaRPr>
          </a:p>
          <a:p>
            <a:endParaRPr lang="en-GB" sz="2400" b="1" u="sng" dirty="0">
              <a:latin typeface="Century Gothic" panose="020B0502020202020204" pitchFamily="34" charset="0"/>
            </a:endParaRPr>
          </a:p>
          <a:p>
            <a:r>
              <a:rPr lang="en-GB" sz="2400" dirty="0">
                <a:latin typeface="Century Gothic" panose="020B0502020202020204" pitchFamily="34" charset="0"/>
              </a:rPr>
              <a:t>Accrington is a town in the North West of England.  The town has a population of 35,200.  The local football club is called Accrington Stanley, which was founded in 1968.  Accrington is 23 miles north of Manchester, the largest city in the area.  Accrington is famous for Accrington NORI bricks, the hardest and densest bricks in the world!</a:t>
            </a:r>
          </a:p>
        </p:txBody>
      </p:sp>
      <p:sp>
        <p:nvSpPr>
          <p:cNvPr id="30" name="TextBox 29">
            <a:extLst>
              <a:ext uri="{FF2B5EF4-FFF2-40B4-BE49-F238E27FC236}">
                <a16:creationId xmlns:a16="http://schemas.microsoft.com/office/drawing/2014/main" id="{6D040586-8BA1-4116-BD3D-2EF04FB20C2F}"/>
              </a:ext>
            </a:extLst>
          </p:cNvPr>
          <p:cNvSpPr txBox="1"/>
          <p:nvPr/>
        </p:nvSpPr>
        <p:spPr>
          <a:xfrm>
            <a:off x="7723540" y="4180345"/>
            <a:ext cx="4399280" cy="2585323"/>
          </a:xfrm>
          <a:prstGeom prst="rect">
            <a:avLst/>
          </a:prstGeom>
          <a:noFill/>
          <a:ln>
            <a:solidFill>
              <a:schemeClr val="tx1"/>
            </a:solidFill>
          </a:ln>
        </p:spPr>
        <p:txBody>
          <a:bodyPr wrap="square" rtlCol="0">
            <a:spAutoFit/>
          </a:bodyPr>
          <a:lstStyle/>
          <a:p>
            <a:r>
              <a:rPr lang="en-GB" b="1" u="sng" dirty="0" err="1">
                <a:latin typeface="Century Gothic" panose="020B0502020202020204" pitchFamily="34" charset="0"/>
              </a:rPr>
              <a:t>Vocabolario</a:t>
            </a:r>
            <a:endParaRPr lang="en-GB" b="1" u="sng" dirty="0">
              <a:latin typeface="Century Gothic" panose="020B0502020202020204" pitchFamily="34" charset="0"/>
            </a:endParaRPr>
          </a:p>
          <a:p>
            <a:r>
              <a:rPr lang="en-GB" dirty="0">
                <a:latin typeface="Century Gothic" panose="020B0502020202020204" pitchFamily="34" charset="0"/>
              </a:rPr>
              <a:t>North West – </a:t>
            </a:r>
            <a:r>
              <a:rPr lang="en-GB" dirty="0" err="1">
                <a:latin typeface="Century Gothic" panose="020B0502020202020204" pitchFamily="34" charset="0"/>
              </a:rPr>
              <a:t>nord-ovest</a:t>
            </a:r>
            <a:endParaRPr lang="en-GB" dirty="0">
              <a:latin typeface="Century Gothic" panose="020B0502020202020204" pitchFamily="34" charset="0"/>
            </a:endParaRPr>
          </a:p>
          <a:p>
            <a:r>
              <a:rPr lang="en-GB" dirty="0">
                <a:latin typeface="Century Gothic" panose="020B0502020202020204" pitchFamily="34" charset="0"/>
              </a:rPr>
              <a:t>Population – </a:t>
            </a:r>
            <a:r>
              <a:rPr lang="en-GB" dirty="0" err="1">
                <a:latin typeface="Century Gothic" panose="020B0502020202020204" pitchFamily="34" charset="0"/>
              </a:rPr>
              <a:t>popolazione</a:t>
            </a:r>
            <a:endParaRPr lang="en-GB" dirty="0">
              <a:latin typeface="Century Gothic" panose="020B0502020202020204" pitchFamily="34" charset="0"/>
            </a:endParaRPr>
          </a:p>
          <a:p>
            <a:r>
              <a:rPr lang="en-GB" dirty="0">
                <a:latin typeface="Century Gothic" panose="020B0502020202020204" pitchFamily="34" charset="0"/>
              </a:rPr>
              <a:t>Football club – </a:t>
            </a:r>
            <a:r>
              <a:rPr lang="en-GB" dirty="0" err="1">
                <a:latin typeface="Century Gothic" panose="020B0502020202020204" pitchFamily="34" charset="0"/>
              </a:rPr>
              <a:t>squadra</a:t>
            </a:r>
            <a:r>
              <a:rPr lang="en-GB" dirty="0">
                <a:latin typeface="Century Gothic" panose="020B0502020202020204" pitchFamily="34" charset="0"/>
              </a:rPr>
              <a:t> di calcio</a:t>
            </a:r>
          </a:p>
          <a:p>
            <a:r>
              <a:rPr lang="en-GB" dirty="0">
                <a:latin typeface="Century Gothic" panose="020B0502020202020204" pitchFamily="34" charset="0"/>
              </a:rPr>
              <a:t>Founded in – </a:t>
            </a:r>
            <a:r>
              <a:rPr lang="en-GB" dirty="0" err="1">
                <a:latin typeface="Century Gothic" panose="020B0502020202020204" pitchFamily="34" charset="0"/>
              </a:rPr>
              <a:t>fondata</a:t>
            </a:r>
            <a:r>
              <a:rPr lang="en-GB" dirty="0">
                <a:latin typeface="Century Gothic" panose="020B0502020202020204" pitchFamily="34" charset="0"/>
              </a:rPr>
              <a:t> </a:t>
            </a:r>
            <a:r>
              <a:rPr lang="en-GB" dirty="0" err="1">
                <a:latin typeface="Century Gothic" panose="020B0502020202020204" pitchFamily="34" charset="0"/>
              </a:rPr>
              <a:t>nel</a:t>
            </a:r>
            <a:endParaRPr lang="en-GB" dirty="0">
              <a:latin typeface="Century Gothic" panose="020B0502020202020204" pitchFamily="34" charset="0"/>
            </a:endParaRPr>
          </a:p>
          <a:p>
            <a:r>
              <a:rPr lang="en-GB" dirty="0">
                <a:latin typeface="Century Gothic" panose="020B0502020202020204" pitchFamily="34" charset="0"/>
              </a:rPr>
              <a:t>Largest – </a:t>
            </a:r>
            <a:r>
              <a:rPr lang="en-GB" dirty="0" err="1">
                <a:latin typeface="Century Gothic" panose="020B0502020202020204" pitchFamily="34" charset="0"/>
              </a:rPr>
              <a:t>più</a:t>
            </a:r>
            <a:r>
              <a:rPr lang="en-GB" dirty="0">
                <a:latin typeface="Century Gothic" panose="020B0502020202020204" pitchFamily="34" charset="0"/>
              </a:rPr>
              <a:t> </a:t>
            </a:r>
            <a:r>
              <a:rPr lang="en-GB" dirty="0" err="1">
                <a:latin typeface="Century Gothic" panose="020B0502020202020204" pitchFamily="34" charset="0"/>
              </a:rPr>
              <a:t>grande</a:t>
            </a:r>
            <a:endParaRPr lang="en-GB" dirty="0">
              <a:latin typeface="Century Gothic" panose="020B0502020202020204" pitchFamily="34" charset="0"/>
            </a:endParaRPr>
          </a:p>
          <a:p>
            <a:r>
              <a:rPr lang="en-GB" dirty="0">
                <a:latin typeface="Century Gothic" panose="020B0502020202020204" pitchFamily="34" charset="0"/>
              </a:rPr>
              <a:t>Area – zona</a:t>
            </a:r>
          </a:p>
          <a:p>
            <a:r>
              <a:rPr lang="en-GB" dirty="0">
                <a:latin typeface="Century Gothic" panose="020B0502020202020204" pitchFamily="34" charset="0"/>
              </a:rPr>
              <a:t>Bricks - </a:t>
            </a:r>
            <a:r>
              <a:rPr lang="en-GB" dirty="0" err="1">
                <a:latin typeface="Century Gothic" panose="020B0502020202020204" pitchFamily="34" charset="0"/>
              </a:rPr>
              <a:t>mattoni</a:t>
            </a:r>
            <a:endParaRPr lang="en-GB" dirty="0">
              <a:latin typeface="Century Gothic" panose="020B0502020202020204" pitchFamily="34" charset="0"/>
            </a:endParaRPr>
          </a:p>
          <a:p>
            <a:r>
              <a:rPr lang="en-GB" dirty="0">
                <a:latin typeface="Century Gothic" panose="020B0502020202020204" pitchFamily="34" charset="0"/>
              </a:rPr>
              <a:t>Hardest and densest – </a:t>
            </a:r>
            <a:r>
              <a:rPr lang="en-GB" dirty="0" err="1">
                <a:latin typeface="Century Gothic" panose="020B0502020202020204" pitchFamily="34" charset="0"/>
              </a:rPr>
              <a:t>più</a:t>
            </a:r>
            <a:r>
              <a:rPr lang="en-GB" dirty="0">
                <a:latin typeface="Century Gothic" panose="020B0502020202020204" pitchFamily="34" charset="0"/>
              </a:rPr>
              <a:t> </a:t>
            </a:r>
            <a:r>
              <a:rPr lang="en-GB" dirty="0" err="1">
                <a:latin typeface="Century Gothic" panose="020B0502020202020204" pitchFamily="34" charset="0"/>
              </a:rPr>
              <a:t>duri</a:t>
            </a:r>
            <a:r>
              <a:rPr lang="en-GB" dirty="0">
                <a:latin typeface="Century Gothic" panose="020B0502020202020204" pitchFamily="34" charset="0"/>
              </a:rPr>
              <a:t> e </a:t>
            </a:r>
            <a:r>
              <a:rPr lang="en-GB" dirty="0" err="1">
                <a:latin typeface="Century Gothic" panose="020B0502020202020204" pitchFamily="34" charset="0"/>
              </a:rPr>
              <a:t>densi</a:t>
            </a:r>
            <a:endParaRPr lang="en-GB" dirty="0">
              <a:latin typeface="Century Gothic" panose="020B0502020202020204" pitchFamily="34" charset="0"/>
            </a:endParaRPr>
          </a:p>
        </p:txBody>
      </p:sp>
      <p:sp>
        <p:nvSpPr>
          <p:cNvPr id="2" name="TextBox 1">
            <a:extLst>
              <a:ext uri="{FF2B5EF4-FFF2-40B4-BE49-F238E27FC236}">
                <a16:creationId xmlns:a16="http://schemas.microsoft.com/office/drawing/2014/main" id="{70DB53D7-AAAC-4E16-BE6A-06C9D52FB7B3}"/>
              </a:ext>
            </a:extLst>
          </p:cNvPr>
          <p:cNvSpPr txBox="1"/>
          <p:nvPr/>
        </p:nvSpPr>
        <p:spPr>
          <a:xfrm>
            <a:off x="-1940" y="2885440"/>
            <a:ext cx="5366420" cy="4339650"/>
          </a:xfrm>
          <a:prstGeom prst="rect">
            <a:avLst/>
          </a:prstGeom>
          <a:noFill/>
        </p:spPr>
        <p:txBody>
          <a:bodyPr wrap="square" rtlCol="0">
            <a:spAutoFit/>
          </a:bodyPr>
          <a:lstStyle/>
          <a:p>
            <a:r>
              <a:rPr lang="en-GB" sz="2400" b="1" dirty="0">
                <a:latin typeface="Century Gothic" panose="020B0502020202020204" pitchFamily="34" charset="0"/>
              </a:rPr>
              <a:t>Answer the questions in English</a:t>
            </a:r>
          </a:p>
          <a:p>
            <a:r>
              <a:rPr lang="en-GB" b="1" dirty="0" err="1">
                <a:latin typeface="Century Gothic" panose="020B0502020202020204" pitchFamily="34" charset="0"/>
              </a:rPr>
              <a:t>Rispondi</a:t>
            </a:r>
            <a:r>
              <a:rPr lang="en-GB" b="1" dirty="0">
                <a:latin typeface="Century Gothic" panose="020B0502020202020204" pitchFamily="34" charset="0"/>
              </a:rPr>
              <a:t> alle </a:t>
            </a:r>
            <a:r>
              <a:rPr lang="en-GB" b="1" dirty="0" err="1">
                <a:latin typeface="Century Gothic" panose="020B0502020202020204" pitchFamily="34" charset="0"/>
              </a:rPr>
              <a:t>domande</a:t>
            </a:r>
            <a:r>
              <a:rPr lang="en-GB" b="1" dirty="0">
                <a:latin typeface="Century Gothic" panose="020B0502020202020204" pitchFamily="34" charset="0"/>
              </a:rPr>
              <a:t> in inglese</a:t>
            </a:r>
          </a:p>
          <a:p>
            <a:endParaRPr lang="en-GB" dirty="0">
              <a:latin typeface="Century Gothic" panose="020B0502020202020204" pitchFamily="34" charset="0"/>
            </a:endParaRPr>
          </a:p>
          <a:p>
            <a:pPr marL="457200" indent="-457200">
              <a:buAutoNum type="arabicPeriod"/>
            </a:pPr>
            <a:r>
              <a:rPr lang="en-GB" sz="2400" dirty="0">
                <a:latin typeface="Century Gothic" panose="020B0502020202020204" pitchFamily="34" charset="0"/>
              </a:rPr>
              <a:t>What is the population of Accrington?</a:t>
            </a:r>
          </a:p>
          <a:p>
            <a:pPr marL="457200" indent="-457200">
              <a:buAutoNum type="arabicPeriod"/>
            </a:pPr>
            <a:r>
              <a:rPr lang="en-GB" sz="2400" dirty="0">
                <a:latin typeface="Century Gothic" panose="020B0502020202020204" pitchFamily="34" charset="0"/>
              </a:rPr>
              <a:t>What is Accrington Stanley?</a:t>
            </a:r>
          </a:p>
          <a:p>
            <a:pPr marL="457200" indent="-457200">
              <a:buAutoNum type="arabicPeriod"/>
            </a:pPr>
            <a:r>
              <a:rPr lang="en-GB" sz="2400" dirty="0">
                <a:latin typeface="Century Gothic" panose="020B0502020202020204" pitchFamily="34" charset="0"/>
              </a:rPr>
              <a:t>How far is it to Manchester from Accrington?</a:t>
            </a:r>
          </a:p>
          <a:p>
            <a:pPr marL="457200" indent="-457200">
              <a:buAutoNum type="arabicPeriod"/>
            </a:pPr>
            <a:r>
              <a:rPr lang="en-GB" sz="2400" dirty="0">
                <a:latin typeface="Century Gothic" panose="020B0502020202020204" pitchFamily="34" charset="0"/>
              </a:rPr>
              <a:t>True or false – Accrington is bigger than Manchester.</a:t>
            </a:r>
          </a:p>
          <a:p>
            <a:pPr marL="457200" indent="-457200">
              <a:buAutoNum type="arabicPeriod"/>
            </a:pPr>
            <a:endParaRPr lang="en-GB" sz="2400" dirty="0">
              <a:latin typeface="Century Gothic" panose="020B0502020202020204" pitchFamily="34" charset="0"/>
            </a:endParaRPr>
          </a:p>
          <a:p>
            <a:pPr marL="457200" indent="-457200">
              <a:buAutoNum type="arabicPeriod"/>
            </a:pPr>
            <a:endParaRPr lang="en-GB" sz="2400" dirty="0">
              <a:latin typeface="Century Gothic" panose="020B0502020202020204" pitchFamily="34" charset="0"/>
            </a:endParaRPr>
          </a:p>
        </p:txBody>
      </p:sp>
      <p:sp>
        <p:nvSpPr>
          <p:cNvPr id="31" name="TextBox 30">
            <a:extLst>
              <a:ext uri="{FF2B5EF4-FFF2-40B4-BE49-F238E27FC236}">
                <a16:creationId xmlns:a16="http://schemas.microsoft.com/office/drawing/2014/main" id="{CC610CBF-AF92-4222-89F9-49FE98773C45}"/>
              </a:ext>
            </a:extLst>
          </p:cNvPr>
          <p:cNvSpPr txBox="1"/>
          <p:nvPr/>
        </p:nvSpPr>
        <p:spPr>
          <a:xfrm>
            <a:off x="5057740" y="4180345"/>
            <a:ext cx="2409860" cy="3046988"/>
          </a:xfrm>
          <a:prstGeom prst="rect">
            <a:avLst/>
          </a:prstGeom>
          <a:noFill/>
        </p:spPr>
        <p:txBody>
          <a:bodyPr wrap="square" rtlCol="0">
            <a:spAutoFit/>
          </a:bodyPr>
          <a:lstStyle/>
          <a:p>
            <a:r>
              <a:rPr lang="en-GB" sz="2400" b="1" dirty="0">
                <a:latin typeface="Century Gothic" panose="020B0502020202020204" pitchFamily="34" charset="0"/>
              </a:rPr>
              <a:t>35,200</a:t>
            </a:r>
          </a:p>
          <a:p>
            <a:r>
              <a:rPr lang="en-GB" sz="2400" b="1" dirty="0">
                <a:latin typeface="Century Gothic" panose="020B0502020202020204" pitchFamily="34" charset="0"/>
              </a:rPr>
              <a:t>A football club</a:t>
            </a:r>
          </a:p>
          <a:p>
            <a:endParaRPr lang="en-GB" sz="2400" b="1" dirty="0">
              <a:latin typeface="Century Gothic" panose="020B0502020202020204" pitchFamily="34" charset="0"/>
            </a:endParaRPr>
          </a:p>
          <a:p>
            <a:r>
              <a:rPr lang="en-GB" sz="2400" b="1" dirty="0">
                <a:latin typeface="Century Gothic" panose="020B0502020202020204" pitchFamily="34" charset="0"/>
              </a:rPr>
              <a:t>23 miles</a:t>
            </a:r>
          </a:p>
          <a:p>
            <a:endParaRPr lang="en-GB" sz="2400" b="1" dirty="0">
              <a:latin typeface="Century Gothic" panose="020B0502020202020204" pitchFamily="34" charset="0"/>
            </a:endParaRPr>
          </a:p>
          <a:p>
            <a:r>
              <a:rPr lang="en-GB" sz="2400" b="1" dirty="0">
                <a:latin typeface="Century Gothic" panose="020B0502020202020204" pitchFamily="34" charset="0"/>
              </a:rPr>
              <a:t>false</a:t>
            </a:r>
            <a:endParaRPr lang="en-GB" sz="2400" dirty="0">
              <a:latin typeface="Century Gothic" panose="020B0502020202020204" pitchFamily="34" charset="0"/>
            </a:endParaRPr>
          </a:p>
          <a:p>
            <a:pPr marL="457200" indent="-457200">
              <a:buAutoNum type="arabicPeriod"/>
            </a:pPr>
            <a:endParaRPr lang="en-GB" sz="2400" dirty="0">
              <a:latin typeface="Century Gothic" panose="020B0502020202020204" pitchFamily="34" charset="0"/>
            </a:endParaRPr>
          </a:p>
          <a:p>
            <a:pPr marL="457200" indent="-457200">
              <a:buAutoNum type="arabicPeriod"/>
            </a:pPr>
            <a:endParaRPr lang="en-GB" sz="2400" dirty="0">
              <a:latin typeface="Century Gothic" panose="020B0502020202020204" pitchFamily="34" charset="0"/>
            </a:endParaRPr>
          </a:p>
        </p:txBody>
      </p:sp>
    </p:spTree>
    <p:extLst>
      <p:ext uri="{BB962C8B-B14F-4D97-AF65-F5344CB8AC3E}">
        <p14:creationId xmlns:p14="http://schemas.microsoft.com/office/powerpoint/2010/main" val="13381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 calcmode="lin" valueType="num">
                                      <p:cBhvr additive="base">
                                        <p:cTn id="13"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xEl>
                                              <p:pRg st="3" end="3"/>
                                            </p:txEl>
                                          </p:spTgt>
                                        </p:tgtEl>
                                        <p:attrNameLst>
                                          <p:attrName>style.visibility</p:attrName>
                                        </p:attrNameLst>
                                      </p:cBhvr>
                                      <p:to>
                                        <p:strVal val="visible"/>
                                      </p:to>
                                    </p:set>
                                    <p:anim calcmode="lin" valueType="num">
                                      <p:cBhvr additive="base">
                                        <p:cTn id="19" dur="500" fill="hold"/>
                                        <p:tgtEl>
                                          <p:spTgt spid="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xEl>
                                              <p:pRg st="5" end="5"/>
                                            </p:txEl>
                                          </p:spTgt>
                                        </p:tgtEl>
                                        <p:attrNameLst>
                                          <p:attrName>style.visibility</p:attrName>
                                        </p:attrNameLst>
                                      </p:cBhvr>
                                      <p:to>
                                        <p:strVal val="visible"/>
                                      </p:to>
                                    </p:set>
                                    <p:anim calcmode="lin" valueType="num">
                                      <p:cBhvr additive="base">
                                        <p:cTn id="25" dur="500" fill="hold"/>
                                        <p:tgtEl>
                                          <p:spTgt spid="3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028D9-0033-44C9-A2C2-B9D0016D2E95}"/>
              </a:ext>
            </a:extLst>
          </p:cNvPr>
          <p:cNvPicPr>
            <a:picLocks noChangeAspect="1"/>
          </p:cNvPicPr>
          <p:nvPr/>
        </p:nvPicPr>
        <p:blipFill>
          <a:blip r:embed="rId2"/>
          <a:stretch>
            <a:fillRect/>
          </a:stretch>
        </p:blipFill>
        <p:spPr>
          <a:xfrm>
            <a:off x="5143500" y="2476500"/>
            <a:ext cx="1905000" cy="1905000"/>
          </a:xfrm>
          <a:prstGeom prst="rect">
            <a:avLst/>
          </a:prstGeom>
        </p:spPr>
      </p:pic>
      <p:pic>
        <p:nvPicPr>
          <p:cNvPr id="4" name="Picture 3">
            <a:extLst>
              <a:ext uri="{FF2B5EF4-FFF2-40B4-BE49-F238E27FC236}">
                <a16:creationId xmlns:a16="http://schemas.microsoft.com/office/drawing/2014/main" id="{A1134A2E-EF78-45A7-BBB2-B5A857C2517B}"/>
              </a:ext>
            </a:extLst>
          </p:cNvPr>
          <p:cNvPicPr>
            <a:picLocks noChangeAspect="1"/>
          </p:cNvPicPr>
          <p:nvPr/>
        </p:nvPicPr>
        <p:blipFill>
          <a:blip r:embed="rId3"/>
          <a:stretch>
            <a:fillRect/>
          </a:stretch>
        </p:blipFill>
        <p:spPr>
          <a:xfrm>
            <a:off x="0" y="1136967"/>
            <a:ext cx="5114364" cy="5119698"/>
          </a:xfrm>
          <a:prstGeom prst="rect">
            <a:avLst/>
          </a:prstGeom>
        </p:spPr>
      </p:pic>
      <p:pic>
        <p:nvPicPr>
          <p:cNvPr id="5" name="Picture 4">
            <a:extLst>
              <a:ext uri="{FF2B5EF4-FFF2-40B4-BE49-F238E27FC236}">
                <a16:creationId xmlns:a16="http://schemas.microsoft.com/office/drawing/2014/main" id="{3A29562F-E65C-43F6-8C11-4732A29E52A6}"/>
              </a:ext>
            </a:extLst>
          </p:cNvPr>
          <p:cNvPicPr>
            <a:picLocks noChangeAspect="1"/>
          </p:cNvPicPr>
          <p:nvPr/>
        </p:nvPicPr>
        <p:blipFill>
          <a:blip r:embed="rId4"/>
          <a:stretch>
            <a:fillRect/>
          </a:stretch>
        </p:blipFill>
        <p:spPr>
          <a:xfrm>
            <a:off x="7048500" y="1741715"/>
            <a:ext cx="5196007" cy="3712027"/>
          </a:xfrm>
          <a:prstGeom prst="rect">
            <a:avLst/>
          </a:prstGeom>
        </p:spPr>
      </p:pic>
    </p:spTree>
    <p:extLst>
      <p:ext uri="{BB962C8B-B14F-4D97-AF65-F5344CB8AC3E}">
        <p14:creationId xmlns:p14="http://schemas.microsoft.com/office/powerpoint/2010/main" val="347232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5CBB2F-C50F-4351-80CB-81C0081E6707}"/>
              </a:ext>
            </a:extLst>
          </p:cNvPr>
          <p:cNvSpPr txBox="1"/>
          <p:nvPr/>
        </p:nvSpPr>
        <p:spPr>
          <a:xfrm>
            <a:off x="0" y="0"/>
            <a:ext cx="7203440" cy="4893647"/>
          </a:xfrm>
          <a:prstGeom prst="rect">
            <a:avLst/>
          </a:prstGeom>
          <a:noFill/>
        </p:spPr>
        <p:txBody>
          <a:bodyPr wrap="square" rtlCol="0">
            <a:spAutoFit/>
          </a:bodyPr>
          <a:lstStyle/>
          <a:p>
            <a:r>
              <a:rPr lang="en-GB" sz="2400" b="1" u="sng" dirty="0">
                <a:latin typeface="Century Gothic" panose="020B0502020202020204" pitchFamily="34" charset="0"/>
              </a:rPr>
              <a:t>The Trafford Centre</a:t>
            </a:r>
          </a:p>
          <a:p>
            <a:endParaRPr lang="en-GB" sz="2400" b="1" u="sng" dirty="0">
              <a:latin typeface="Century Gothic" panose="020B0502020202020204" pitchFamily="34" charset="0"/>
            </a:endParaRPr>
          </a:p>
          <a:p>
            <a:r>
              <a:rPr lang="en-GB" sz="2400" b="1" dirty="0">
                <a:latin typeface="Century Gothic" panose="020B0502020202020204" pitchFamily="34" charset="0"/>
              </a:rPr>
              <a:t>Find the errors </a:t>
            </a:r>
            <a:r>
              <a:rPr lang="en-GB" sz="2000" b="1" dirty="0">
                <a:latin typeface="Century Gothic" panose="020B0502020202020204" pitchFamily="34" charset="0"/>
              </a:rPr>
              <a:t>(</a:t>
            </a:r>
            <a:r>
              <a:rPr lang="en-GB" sz="2000" b="1" dirty="0" err="1">
                <a:latin typeface="Century Gothic" panose="020B0502020202020204" pitchFamily="34" charset="0"/>
              </a:rPr>
              <a:t>trova</a:t>
            </a:r>
            <a:r>
              <a:rPr lang="en-GB" sz="2000" b="1" dirty="0">
                <a:latin typeface="Century Gothic" panose="020B0502020202020204" pitchFamily="34" charset="0"/>
              </a:rPr>
              <a:t> </a:t>
            </a:r>
            <a:r>
              <a:rPr lang="en-GB" sz="2000" b="1" dirty="0" err="1">
                <a:latin typeface="Century Gothic" panose="020B0502020202020204" pitchFamily="34" charset="0"/>
              </a:rPr>
              <a:t>gli</a:t>
            </a:r>
            <a:r>
              <a:rPr lang="en-GB" sz="2000" b="1" dirty="0">
                <a:latin typeface="Century Gothic" panose="020B0502020202020204" pitchFamily="34" charset="0"/>
              </a:rPr>
              <a:t> </a:t>
            </a:r>
            <a:r>
              <a:rPr lang="en-GB" sz="2000" b="1" dirty="0" err="1">
                <a:latin typeface="Century Gothic" panose="020B0502020202020204" pitchFamily="34" charset="0"/>
              </a:rPr>
              <a:t>errori</a:t>
            </a:r>
            <a:r>
              <a:rPr lang="en-GB" sz="2000" b="1" dirty="0">
                <a:latin typeface="Century Gothic" panose="020B0502020202020204" pitchFamily="34" charset="0"/>
              </a:rPr>
              <a:t>)</a:t>
            </a:r>
            <a:endParaRPr lang="en-GB" sz="2400" b="1" dirty="0">
              <a:latin typeface="Century Gothic" panose="020B0502020202020204" pitchFamily="34" charset="0"/>
            </a:endParaRPr>
          </a:p>
          <a:p>
            <a:endParaRPr lang="en-GB" sz="2400" dirty="0">
              <a:latin typeface="Century Gothic" panose="020B0502020202020204" pitchFamily="34" charset="0"/>
            </a:endParaRPr>
          </a:p>
          <a:p>
            <a:r>
              <a:rPr lang="en-GB" sz="2400" dirty="0">
                <a:latin typeface="Century Gothic" panose="020B0502020202020204" pitchFamily="34" charset="0"/>
              </a:rPr>
              <a:t>Yesterday I go to the Trafford Centre with my friends new from </a:t>
            </a:r>
            <a:r>
              <a:rPr lang="en-GB" sz="2400" dirty="0" err="1">
                <a:latin typeface="Century Gothic" panose="020B0502020202020204" pitchFamily="34" charset="0"/>
              </a:rPr>
              <a:t>Acrington</a:t>
            </a:r>
            <a:r>
              <a:rPr lang="en-GB" sz="2400" dirty="0">
                <a:latin typeface="Century Gothic" panose="020B0502020202020204" pitchFamily="34" charset="0"/>
              </a:rPr>
              <a:t> Academy.  We travelled by car down the motorway.  It was very busy!  When we left, we had some foods.  I </a:t>
            </a:r>
            <a:r>
              <a:rPr lang="en-GB" sz="2400" dirty="0" err="1">
                <a:latin typeface="Century Gothic" panose="020B0502020202020204" pitchFamily="34" charset="0"/>
              </a:rPr>
              <a:t>eated</a:t>
            </a:r>
            <a:r>
              <a:rPr lang="en-GB" sz="2400" dirty="0">
                <a:latin typeface="Century Gothic" panose="020B0502020202020204" pitchFamily="34" charset="0"/>
              </a:rPr>
              <a:t> a Big Mac and fries and it was delicious.  Then we went for the shopping and I </a:t>
            </a:r>
            <a:r>
              <a:rPr lang="en-GB" sz="2400" dirty="0" err="1">
                <a:latin typeface="Century Gothic" panose="020B0502020202020204" pitchFamily="34" charset="0"/>
              </a:rPr>
              <a:t>buyd</a:t>
            </a:r>
            <a:r>
              <a:rPr lang="en-GB" sz="2400" dirty="0">
                <a:latin typeface="Century Gothic" panose="020B0502020202020204" pitchFamily="34" charset="0"/>
              </a:rPr>
              <a:t> a green t-shirt and a jeans.  Later I visited Selfridges, but I didn’t buy anything because it was too much expensive.  </a:t>
            </a:r>
            <a:endParaRPr lang="en-GB" sz="2000" dirty="0">
              <a:latin typeface="Century Gothic" panose="020B0502020202020204" pitchFamily="34" charset="0"/>
            </a:endParaRPr>
          </a:p>
        </p:txBody>
      </p:sp>
      <p:pic>
        <p:nvPicPr>
          <p:cNvPr id="4" name="Picture 3" descr="A picture containing building, dining room&#10;&#10;Description automatically generated">
            <a:extLst>
              <a:ext uri="{FF2B5EF4-FFF2-40B4-BE49-F238E27FC236}">
                <a16:creationId xmlns:a16="http://schemas.microsoft.com/office/drawing/2014/main" id="{443B3405-1CDD-4A3F-A309-20F3196B70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96820" y="1394460"/>
            <a:ext cx="4826000" cy="3619500"/>
          </a:xfrm>
          <a:prstGeom prst="rect">
            <a:avLst/>
          </a:prstGeom>
        </p:spPr>
      </p:pic>
    </p:spTree>
    <p:extLst>
      <p:ext uri="{BB962C8B-B14F-4D97-AF65-F5344CB8AC3E}">
        <p14:creationId xmlns:p14="http://schemas.microsoft.com/office/powerpoint/2010/main" val="422517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5CBB2F-C50F-4351-80CB-81C0081E6707}"/>
              </a:ext>
            </a:extLst>
          </p:cNvPr>
          <p:cNvSpPr txBox="1"/>
          <p:nvPr/>
        </p:nvSpPr>
        <p:spPr>
          <a:xfrm>
            <a:off x="0" y="0"/>
            <a:ext cx="12122820" cy="3416320"/>
          </a:xfrm>
          <a:prstGeom prst="rect">
            <a:avLst/>
          </a:prstGeom>
          <a:noFill/>
        </p:spPr>
        <p:txBody>
          <a:bodyPr wrap="square" rtlCol="0">
            <a:spAutoFit/>
          </a:bodyPr>
          <a:lstStyle/>
          <a:p>
            <a:r>
              <a:rPr lang="en-GB" sz="2400" b="1" u="sng" dirty="0">
                <a:latin typeface="Century Gothic" panose="020B0502020202020204" pitchFamily="34" charset="0"/>
              </a:rPr>
              <a:t>The Trafford Centre</a:t>
            </a:r>
          </a:p>
          <a:p>
            <a:endParaRPr lang="en-GB" sz="2400" b="1" u="sng" dirty="0">
              <a:latin typeface="Century Gothic" panose="020B0502020202020204" pitchFamily="34" charset="0"/>
            </a:endParaRPr>
          </a:p>
          <a:p>
            <a:r>
              <a:rPr lang="en-GB" sz="2400" dirty="0">
                <a:latin typeface="Century Gothic" panose="020B0502020202020204" pitchFamily="34" charset="0"/>
              </a:rPr>
              <a:t>Find the errors </a:t>
            </a:r>
            <a:r>
              <a:rPr lang="en-GB" sz="2000" dirty="0">
                <a:latin typeface="Century Gothic" panose="020B0502020202020204" pitchFamily="34" charset="0"/>
              </a:rPr>
              <a:t>(</a:t>
            </a:r>
            <a:r>
              <a:rPr lang="en-GB" sz="2000" dirty="0" err="1">
                <a:latin typeface="Century Gothic" panose="020B0502020202020204" pitchFamily="34" charset="0"/>
              </a:rPr>
              <a:t>trova</a:t>
            </a:r>
            <a:r>
              <a:rPr lang="en-GB" sz="2000" dirty="0">
                <a:latin typeface="Century Gothic" panose="020B0502020202020204" pitchFamily="34" charset="0"/>
              </a:rPr>
              <a:t> </a:t>
            </a:r>
            <a:r>
              <a:rPr lang="en-GB" sz="2000" dirty="0" err="1">
                <a:latin typeface="Century Gothic" panose="020B0502020202020204" pitchFamily="34" charset="0"/>
              </a:rPr>
              <a:t>gli</a:t>
            </a:r>
            <a:r>
              <a:rPr lang="en-GB" sz="2000" dirty="0">
                <a:latin typeface="Century Gothic" panose="020B0502020202020204" pitchFamily="34" charset="0"/>
              </a:rPr>
              <a:t> </a:t>
            </a:r>
            <a:r>
              <a:rPr lang="en-GB" sz="2000" dirty="0" err="1">
                <a:latin typeface="Century Gothic" panose="020B0502020202020204" pitchFamily="34" charset="0"/>
              </a:rPr>
              <a:t>errori</a:t>
            </a:r>
            <a:r>
              <a:rPr lang="en-GB" sz="2000" dirty="0">
                <a:latin typeface="Century Gothic" panose="020B0502020202020204" pitchFamily="34" charset="0"/>
              </a:rPr>
              <a:t>)</a:t>
            </a:r>
            <a:endParaRPr lang="en-GB" sz="2400" dirty="0">
              <a:latin typeface="Century Gothic" panose="020B0502020202020204" pitchFamily="34" charset="0"/>
            </a:endParaRPr>
          </a:p>
          <a:p>
            <a:endParaRPr lang="en-GB" sz="2400" dirty="0">
              <a:latin typeface="Century Gothic" panose="020B0502020202020204" pitchFamily="34" charset="0"/>
            </a:endParaRPr>
          </a:p>
          <a:p>
            <a:r>
              <a:rPr lang="en-GB" sz="2400" dirty="0">
                <a:latin typeface="Century Gothic" panose="020B0502020202020204" pitchFamily="34" charset="0"/>
              </a:rPr>
              <a:t>Yesterday I </a:t>
            </a:r>
            <a:r>
              <a:rPr lang="en-GB" sz="2400" b="1" dirty="0">
                <a:latin typeface="Century Gothic" panose="020B0502020202020204" pitchFamily="34" charset="0"/>
              </a:rPr>
              <a:t>go</a:t>
            </a:r>
            <a:r>
              <a:rPr lang="en-GB" sz="2400" dirty="0">
                <a:latin typeface="Century Gothic" panose="020B0502020202020204" pitchFamily="34" charset="0"/>
              </a:rPr>
              <a:t> to the Trafford Centre with my </a:t>
            </a:r>
            <a:r>
              <a:rPr lang="en-GB" sz="2400" b="1" dirty="0">
                <a:latin typeface="Century Gothic" panose="020B0502020202020204" pitchFamily="34" charset="0"/>
              </a:rPr>
              <a:t>friends new </a:t>
            </a:r>
            <a:r>
              <a:rPr lang="en-GB" sz="2400" dirty="0">
                <a:latin typeface="Century Gothic" panose="020B0502020202020204" pitchFamily="34" charset="0"/>
              </a:rPr>
              <a:t>from </a:t>
            </a:r>
            <a:r>
              <a:rPr lang="en-GB" sz="2400" b="1" dirty="0" err="1">
                <a:latin typeface="Century Gothic" panose="020B0502020202020204" pitchFamily="34" charset="0"/>
              </a:rPr>
              <a:t>Acrington</a:t>
            </a:r>
            <a:r>
              <a:rPr lang="en-GB" sz="2400" dirty="0">
                <a:latin typeface="Century Gothic" panose="020B0502020202020204" pitchFamily="34" charset="0"/>
              </a:rPr>
              <a:t> Academy.  We travelled by </a:t>
            </a:r>
            <a:r>
              <a:rPr lang="en-GB" sz="2400" b="1" dirty="0">
                <a:latin typeface="Century Gothic" panose="020B0502020202020204" pitchFamily="34" charset="0"/>
              </a:rPr>
              <a:t>car</a:t>
            </a:r>
            <a:r>
              <a:rPr lang="en-GB" sz="2400" dirty="0">
                <a:latin typeface="Century Gothic" panose="020B0502020202020204" pitchFamily="34" charset="0"/>
              </a:rPr>
              <a:t> down the motorway.  It was very busy!  When we </a:t>
            </a:r>
            <a:r>
              <a:rPr lang="en-GB" sz="2400" b="1" dirty="0">
                <a:latin typeface="Century Gothic" panose="020B0502020202020204" pitchFamily="34" charset="0"/>
              </a:rPr>
              <a:t>left</a:t>
            </a:r>
            <a:r>
              <a:rPr lang="en-GB" sz="2400" dirty="0">
                <a:latin typeface="Century Gothic" panose="020B0502020202020204" pitchFamily="34" charset="0"/>
              </a:rPr>
              <a:t>, we had some </a:t>
            </a:r>
            <a:r>
              <a:rPr lang="en-GB" sz="2400" b="1" dirty="0">
                <a:latin typeface="Century Gothic" panose="020B0502020202020204" pitchFamily="34" charset="0"/>
              </a:rPr>
              <a:t>foods</a:t>
            </a:r>
            <a:r>
              <a:rPr lang="en-GB" sz="2400" dirty="0">
                <a:latin typeface="Century Gothic" panose="020B0502020202020204" pitchFamily="34" charset="0"/>
              </a:rPr>
              <a:t>.  I </a:t>
            </a:r>
            <a:r>
              <a:rPr lang="en-GB" sz="2400" b="1" dirty="0" err="1">
                <a:latin typeface="Century Gothic" panose="020B0502020202020204" pitchFamily="34" charset="0"/>
              </a:rPr>
              <a:t>eated</a:t>
            </a:r>
            <a:r>
              <a:rPr lang="en-GB" sz="2400" dirty="0">
                <a:latin typeface="Century Gothic" panose="020B0502020202020204" pitchFamily="34" charset="0"/>
              </a:rPr>
              <a:t> a Big Mac and fries and it was delicious.  Then we went </a:t>
            </a:r>
            <a:r>
              <a:rPr lang="en-GB" sz="2400" b="1" dirty="0">
                <a:latin typeface="Century Gothic" panose="020B0502020202020204" pitchFamily="34" charset="0"/>
              </a:rPr>
              <a:t>for the </a:t>
            </a:r>
            <a:r>
              <a:rPr lang="en-GB" sz="2400" dirty="0">
                <a:latin typeface="Century Gothic" panose="020B0502020202020204" pitchFamily="34" charset="0"/>
              </a:rPr>
              <a:t>shopping and I </a:t>
            </a:r>
            <a:r>
              <a:rPr lang="en-GB" sz="2400" b="1" dirty="0" err="1">
                <a:latin typeface="Century Gothic" panose="020B0502020202020204" pitchFamily="34" charset="0"/>
              </a:rPr>
              <a:t>buyd</a:t>
            </a:r>
            <a:r>
              <a:rPr lang="en-GB" sz="2400" dirty="0">
                <a:latin typeface="Century Gothic" panose="020B0502020202020204" pitchFamily="34" charset="0"/>
              </a:rPr>
              <a:t> a green t-shirt and a </a:t>
            </a:r>
            <a:r>
              <a:rPr lang="en-GB" sz="2400" b="1" dirty="0">
                <a:latin typeface="Century Gothic" panose="020B0502020202020204" pitchFamily="34" charset="0"/>
              </a:rPr>
              <a:t>*</a:t>
            </a:r>
            <a:r>
              <a:rPr lang="en-GB" sz="2400" dirty="0">
                <a:latin typeface="Century Gothic" panose="020B0502020202020204" pitchFamily="34" charset="0"/>
              </a:rPr>
              <a:t> jeans.  Later I visited Selfridges, but I didn’t buy anything because it was too </a:t>
            </a:r>
            <a:r>
              <a:rPr lang="en-GB" sz="2400" b="1" dirty="0">
                <a:latin typeface="Century Gothic" panose="020B0502020202020204" pitchFamily="34" charset="0"/>
              </a:rPr>
              <a:t>much</a:t>
            </a:r>
            <a:r>
              <a:rPr lang="en-GB" sz="2400" dirty="0">
                <a:latin typeface="Century Gothic" panose="020B0502020202020204" pitchFamily="34" charset="0"/>
              </a:rPr>
              <a:t> expensive.  </a:t>
            </a:r>
            <a:endParaRPr lang="en-GB" sz="2000" dirty="0">
              <a:latin typeface="Century Gothic" panose="020B0502020202020204" pitchFamily="34" charset="0"/>
            </a:endParaRPr>
          </a:p>
        </p:txBody>
      </p:sp>
      <p:sp>
        <p:nvSpPr>
          <p:cNvPr id="6" name="TextBox 5">
            <a:extLst>
              <a:ext uri="{FF2B5EF4-FFF2-40B4-BE49-F238E27FC236}">
                <a16:creationId xmlns:a16="http://schemas.microsoft.com/office/drawing/2014/main" id="{CC808696-7661-483E-AC75-444568F454FF}"/>
              </a:ext>
            </a:extLst>
          </p:cNvPr>
          <p:cNvSpPr txBox="1"/>
          <p:nvPr/>
        </p:nvSpPr>
        <p:spPr>
          <a:xfrm>
            <a:off x="69180" y="4574560"/>
            <a:ext cx="12122820" cy="1938992"/>
          </a:xfrm>
          <a:prstGeom prst="rect">
            <a:avLst/>
          </a:prstGeom>
          <a:noFill/>
        </p:spPr>
        <p:txBody>
          <a:bodyPr wrap="square" rtlCol="0">
            <a:spAutoFit/>
          </a:bodyPr>
          <a:lstStyle/>
          <a:p>
            <a:r>
              <a:rPr lang="en-GB" sz="2400" b="1" dirty="0">
                <a:solidFill>
                  <a:srgbClr val="00B050"/>
                </a:solidFill>
                <a:latin typeface="Century Gothic" panose="020B0502020202020204" pitchFamily="34" charset="0"/>
              </a:rPr>
              <a:t>Yesterday I went to the Trafford Centre with my new friends from Accrington Academy.  We travelled by bus down the motorway.  It was very busy!  When we arrived, we had some food.  I ate a Big Mac and fries and it was delicious.  Then we went shopping and I bought a green t-shirt and a pair of jeans.  Later I visited Selfridges, but I didn’t buy anything because it was too expensive.  </a:t>
            </a:r>
            <a:endParaRPr lang="en-GB" sz="2000" b="1"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125315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5CBB2F-C50F-4351-80CB-81C0081E6707}"/>
              </a:ext>
            </a:extLst>
          </p:cNvPr>
          <p:cNvSpPr txBox="1"/>
          <p:nvPr/>
        </p:nvSpPr>
        <p:spPr>
          <a:xfrm>
            <a:off x="0" y="0"/>
            <a:ext cx="12122820" cy="1508105"/>
          </a:xfrm>
          <a:prstGeom prst="rect">
            <a:avLst/>
          </a:prstGeom>
          <a:noFill/>
        </p:spPr>
        <p:txBody>
          <a:bodyPr wrap="square" rtlCol="0">
            <a:spAutoFit/>
          </a:bodyPr>
          <a:lstStyle/>
          <a:p>
            <a:r>
              <a:rPr lang="en-GB" sz="2400" b="1" u="sng" dirty="0">
                <a:latin typeface="Century Gothic" panose="020B0502020202020204" pitchFamily="34" charset="0"/>
              </a:rPr>
              <a:t>The Trafford Centre</a:t>
            </a:r>
          </a:p>
          <a:p>
            <a:endParaRPr lang="en-GB" sz="2400" b="1" u="sng" dirty="0">
              <a:latin typeface="Century Gothic" panose="020B0502020202020204" pitchFamily="34" charset="0"/>
            </a:endParaRPr>
          </a:p>
          <a:p>
            <a:r>
              <a:rPr lang="en-GB" sz="2400" b="1" u="sng" dirty="0">
                <a:latin typeface="Century Gothic" panose="020B0502020202020204" pitchFamily="34" charset="0"/>
              </a:rPr>
              <a:t>Write about your trip to the Trafford Centre yesterday</a:t>
            </a:r>
          </a:p>
          <a:p>
            <a:r>
              <a:rPr lang="en-GB" sz="2000" b="1" u="sng" dirty="0" err="1">
                <a:latin typeface="Century Gothic" panose="020B0502020202020204" pitchFamily="34" charset="0"/>
              </a:rPr>
              <a:t>Scrivi</a:t>
            </a:r>
            <a:r>
              <a:rPr lang="en-GB" sz="2000" b="1" u="sng" dirty="0">
                <a:latin typeface="Century Gothic" panose="020B0502020202020204" pitchFamily="34" charset="0"/>
              </a:rPr>
              <a:t> </a:t>
            </a:r>
            <a:r>
              <a:rPr lang="en-GB" sz="2000" b="1" u="sng" dirty="0" err="1">
                <a:latin typeface="Century Gothic" panose="020B0502020202020204" pitchFamily="34" charset="0"/>
              </a:rPr>
              <a:t>ieri</a:t>
            </a:r>
            <a:r>
              <a:rPr lang="en-GB" sz="2000" b="1" u="sng" dirty="0">
                <a:latin typeface="Century Gothic" panose="020B0502020202020204" pitchFamily="34" charset="0"/>
              </a:rPr>
              <a:t> del </a:t>
            </a:r>
            <a:r>
              <a:rPr lang="en-GB" sz="2000" b="1" u="sng" dirty="0" err="1">
                <a:latin typeface="Century Gothic" panose="020B0502020202020204" pitchFamily="34" charset="0"/>
              </a:rPr>
              <a:t>tuo</a:t>
            </a:r>
            <a:r>
              <a:rPr lang="en-GB" sz="2000" b="1" u="sng" dirty="0">
                <a:latin typeface="Century Gothic" panose="020B0502020202020204" pitchFamily="34" charset="0"/>
              </a:rPr>
              <a:t> </a:t>
            </a:r>
            <a:r>
              <a:rPr lang="en-GB" sz="2000" b="1" u="sng" dirty="0" err="1">
                <a:latin typeface="Century Gothic" panose="020B0502020202020204" pitchFamily="34" charset="0"/>
              </a:rPr>
              <a:t>viaggio</a:t>
            </a:r>
            <a:r>
              <a:rPr lang="en-GB" sz="2000" b="1" u="sng" dirty="0">
                <a:latin typeface="Century Gothic" panose="020B0502020202020204" pitchFamily="34" charset="0"/>
              </a:rPr>
              <a:t> al Trafford Centre</a:t>
            </a:r>
            <a:endParaRPr lang="en-GB" sz="2000" dirty="0">
              <a:latin typeface="Century Gothic" panose="020B0502020202020204" pitchFamily="34" charset="0"/>
            </a:endParaRPr>
          </a:p>
        </p:txBody>
      </p:sp>
      <p:sp>
        <p:nvSpPr>
          <p:cNvPr id="3" name="TextBox 2">
            <a:extLst>
              <a:ext uri="{FF2B5EF4-FFF2-40B4-BE49-F238E27FC236}">
                <a16:creationId xmlns:a16="http://schemas.microsoft.com/office/drawing/2014/main" id="{195EC63D-5853-4A9E-8A6F-4DCCBD18B8ED}"/>
              </a:ext>
            </a:extLst>
          </p:cNvPr>
          <p:cNvSpPr txBox="1"/>
          <p:nvPr/>
        </p:nvSpPr>
        <p:spPr>
          <a:xfrm>
            <a:off x="0" y="1708822"/>
            <a:ext cx="12122820" cy="1938992"/>
          </a:xfrm>
          <a:prstGeom prst="rect">
            <a:avLst/>
          </a:prstGeom>
          <a:noFill/>
        </p:spPr>
        <p:txBody>
          <a:bodyPr wrap="square" rtlCol="0">
            <a:spAutoFit/>
          </a:bodyPr>
          <a:lstStyle/>
          <a:p>
            <a:r>
              <a:rPr lang="en-GB" sz="2400" b="1" dirty="0">
                <a:solidFill>
                  <a:srgbClr val="00B050"/>
                </a:solidFill>
                <a:latin typeface="Century Gothic" panose="020B0502020202020204" pitchFamily="34" charset="0"/>
              </a:rPr>
              <a:t>Yesterday I went to the Trafford Centre with my new friends from Accrington Academy.  We travelled by bus down the motorway.  It was very busy!  When we arrived, we had some food.  I ate a Big Mac and fries and it was delicious.  Then we went shopping and I bought a green t-shirt and a pair of jeans.  Later I visited Selfridges, but I didn’t buy anything because it was too expensive.  </a:t>
            </a:r>
            <a:endParaRPr lang="en-GB" sz="2000" b="1" dirty="0">
              <a:solidFill>
                <a:srgbClr val="00B050"/>
              </a:solidFill>
              <a:latin typeface="Century Gothic" panose="020B0502020202020204" pitchFamily="34" charset="0"/>
            </a:endParaRPr>
          </a:p>
        </p:txBody>
      </p:sp>
      <p:pic>
        <p:nvPicPr>
          <p:cNvPr id="4" name="Picture 3" descr="A picture containing building, dining room&#10;&#10;Description automatically generated">
            <a:extLst>
              <a:ext uri="{FF2B5EF4-FFF2-40B4-BE49-F238E27FC236}">
                <a16:creationId xmlns:a16="http://schemas.microsoft.com/office/drawing/2014/main" id="{AD46F210-F12C-4289-BFF4-F35753280E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89800" y="3848532"/>
            <a:ext cx="3812400" cy="2859300"/>
          </a:xfrm>
          <a:prstGeom prst="rect">
            <a:avLst/>
          </a:prstGeom>
        </p:spPr>
      </p:pic>
      <p:pic>
        <p:nvPicPr>
          <p:cNvPr id="8" name="Picture 7" descr="A fountain in front of a building&#10;&#10;Description automatically generated with medium confidence">
            <a:extLst>
              <a:ext uri="{FF2B5EF4-FFF2-40B4-BE49-F238E27FC236}">
                <a16:creationId xmlns:a16="http://schemas.microsoft.com/office/drawing/2014/main" id="{FBC3B3DB-20CC-4263-9F91-18E445202D3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0038" y="4236336"/>
            <a:ext cx="2778257" cy="2083693"/>
          </a:xfrm>
          <a:prstGeom prst="rect">
            <a:avLst/>
          </a:prstGeom>
        </p:spPr>
      </p:pic>
      <p:pic>
        <p:nvPicPr>
          <p:cNvPr id="11" name="Picture 10" descr="A picture containing ground, nature, night, several&#10;&#10;Description automatically generated">
            <a:extLst>
              <a:ext uri="{FF2B5EF4-FFF2-40B4-BE49-F238E27FC236}">
                <a16:creationId xmlns:a16="http://schemas.microsoft.com/office/drawing/2014/main" id="{37B26BC8-55B7-472E-80AE-A773308B7DA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953704" y="4236335"/>
            <a:ext cx="2778258" cy="2083694"/>
          </a:xfrm>
          <a:prstGeom prst="rect">
            <a:avLst/>
          </a:prstGeom>
        </p:spPr>
      </p:pic>
    </p:spTree>
    <p:extLst>
      <p:ext uri="{BB962C8B-B14F-4D97-AF65-F5344CB8AC3E}">
        <p14:creationId xmlns:p14="http://schemas.microsoft.com/office/powerpoint/2010/main" val="153679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6B6689C3FC5A40B879A0331F678F8F" ma:contentTypeVersion="13" ma:contentTypeDescription="Create a new document." ma:contentTypeScope="" ma:versionID="8ef1fdae94baab03e0ba3c772c5236b6">
  <xsd:schema xmlns:xsd="http://www.w3.org/2001/XMLSchema" xmlns:xs="http://www.w3.org/2001/XMLSchema" xmlns:p="http://schemas.microsoft.com/office/2006/metadata/properties" xmlns:ns3="4648b9dc-629d-41dd-be22-b14567809ac4" xmlns:ns4="ffdb99ce-5037-4bc3-b69d-2fbc4b758d51" targetNamespace="http://schemas.microsoft.com/office/2006/metadata/properties" ma:root="true" ma:fieldsID="32f40a1b896aa81c92085a58537c48ee" ns3:_="" ns4:_="">
    <xsd:import namespace="4648b9dc-629d-41dd-be22-b14567809ac4"/>
    <xsd:import namespace="ffdb99ce-5037-4bc3-b69d-2fbc4b758d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8b9dc-629d-41dd-be22-b14567809ac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db99ce-5037-4bc3-b69d-2fbc4b758d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C96E90-2B78-4B81-AB66-CECBA2A36B17}">
  <ds:schemaRefs>
    <ds:schemaRef ds:uri="http://schemas.microsoft.com/sharepoint/v3/contenttype/forms"/>
  </ds:schemaRefs>
</ds:datastoreItem>
</file>

<file path=customXml/itemProps2.xml><?xml version="1.0" encoding="utf-8"?>
<ds:datastoreItem xmlns:ds="http://schemas.openxmlformats.org/officeDocument/2006/customXml" ds:itemID="{E44D55F8-EF1A-4EA7-99F4-1167D9AE9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48b9dc-629d-41dd-be22-b14567809ac4"/>
    <ds:schemaRef ds:uri="ffdb99ce-5037-4bc3-b69d-2fbc4b758d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377C87-27C0-4A9D-9011-441396F0FC03}">
  <ds:schemaRefs>
    <ds:schemaRef ds:uri="4648b9dc-629d-41dd-be22-b14567809ac4"/>
    <ds:schemaRef ds:uri="http://www.w3.org/XML/1998/namespace"/>
    <ds:schemaRef ds:uri="http://schemas.microsoft.com/office/2006/metadata/properties"/>
    <ds:schemaRef ds:uri="http://schemas.microsoft.com/office/2006/documentManagement/types"/>
    <ds:schemaRef ds:uri="ffdb99ce-5037-4bc3-b69d-2fbc4b758d51"/>
    <ds:schemaRef ds:uri="http://purl.org/dc/terms/"/>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85</TotalTime>
  <Words>728</Words>
  <Application>Microsoft Office PowerPoint</Application>
  <PresentationFormat>Widescreen</PresentationFormat>
  <Paragraphs>93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Aitken</dc:creator>
  <cp:lastModifiedBy>William Aitken</cp:lastModifiedBy>
  <cp:revision>3</cp:revision>
  <dcterms:created xsi:type="dcterms:W3CDTF">2022-03-20T20:59:34Z</dcterms:created>
  <dcterms:modified xsi:type="dcterms:W3CDTF">2022-03-21T14:27:57Z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0x0101003E6B6689C3FC5A40B879A0331F678F8F</vt:lpwstr>
  </property>
</Properties>
</file>